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 id="2147483713" r:id="rId2"/>
  </p:sldMasterIdLst>
  <p:sldIdLst>
    <p:sldId id="256" r:id="rId3"/>
    <p:sldId id="257" r:id="rId4"/>
    <p:sldId id="258" r:id="rId5"/>
    <p:sldId id="260" r:id="rId6"/>
    <p:sldId id="261" r:id="rId7"/>
    <p:sldId id="262" r:id="rId8"/>
    <p:sldId id="265" r:id="rId9"/>
    <p:sldId id="263" r:id="rId10"/>
    <p:sldId id="264" r:id="rId11"/>
    <p:sldId id="266" r:id="rId12"/>
    <p:sldId id="273" r:id="rId13"/>
    <p:sldId id="274" r:id="rId14"/>
    <p:sldId id="276" r:id="rId15"/>
    <p:sldId id="267" r:id="rId16"/>
    <p:sldId id="269" r:id="rId17"/>
    <p:sldId id="275" r:id="rId18"/>
    <p:sldId id="268" r:id="rId19"/>
    <p:sldId id="277" r:id="rId20"/>
    <p:sldId id="270" r:id="rId21"/>
    <p:sldId id="271" r:id="rId22"/>
    <p:sldId id="278" r:id="rId23"/>
    <p:sldId id="282"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E6A11A-A7EE-4FDC-BF99-74FD25130D82}" v="7101" dt="2022-12-03T21:39:45.241"/>
    <p1510:client id="{2E1F2159-D986-9D4B-B9B3-7272BA8B0AE9}" v="315" dt="2022-12-03T21:45:09.095"/>
    <p1510:client id="{501AC656-1E9E-4442-AC40-981C27EE09B8}" v="4371" dt="2022-12-03T15:56:22.681"/>
    <p1510:client id="{AD72FF39-43D4-4BC4-BB79-ECBA8D53FB9E}" v="19" dt="2022-12-03T21:35:17.056"/>
    <p1510:client id="{DD7E71E8-F023-4E78-B465-EA3C53D25E50}" v="93" vWet="94" dt="2022-12-03T21:25:52.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EADD2-FB3C-4CF9-8F36-4D28AA43479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59E96CC-68D7-4EA5-A37B-DEC745AEF4A2}">
      <dgm:prSet/>
      <dgm:spPr/>
      <dgm:t>
        <a:bodyPr/>
        <a:lstStyle/>
        <a:p>
          <a:r>
            <a:rPr lang="en-US"/>
            <a:t>Tournament platform for gamers</a:t>
          </a:r>
        </a:p>
      </dgm:t>
    </dgm:pt>
    <dgm:pt modelId="{8672D652-A2F7-42D7-BE1C-F2406AB5D833}" type="parTrans" cxnId="{D11EF279-2C3F-4FED-9130-8A11155D7231}">
      <dgm:prSet/>
      <dgm:spPr/>
      <dgm:t>
        <a:bodyPr/>
        <a:lstStyle/>
        <a:p>
          <a:endParaRPr lang="en-US"/>
        </a:p>
      </dgm:t>
    </dgm:pt>
    <dgm:pt modelId="{17048B6C-0BC0-4E3A-A271-AFF5F55F0B12}" type="sibTrans" cxnId="{D11EF279-2C3F-4FED-9130-8A11155D7231}">
      <dgm:prSet/>
      <dgm:spPr/>
      <dgm:t>
        <a:bodyPr/>
        <a:lstStyle/>
        <a:p>
          <a:endParaRPr lang="en-US"/>
        </a:p>
      </dgm:t>
    </dgm:pt>
    <dgm:pt modelId="{B3060868-7B15-4B51-B53C-BAA1F03712F9}">
      <dgm:prSet/>
      <dgm:spPr/>
      <dgm:t>
        <a:bodyPr/>
        <a:lstStyle/>
        <a:p>
          <a:r>
            <a:rPr lang="en-US"/>
            <a:t>Escrow depositing system</a:t>
          </a:r>
        </a:p>
      </dgm:t>
    </dgm:pt>
    <dgm:pt modelId="{CF0C1678-341C-48B7-A959-0347020B9D2B}" type="parTrans" cxnId="{B3E7A9D4-928A-47C4-9450-905CDA681877}">
      <dgm:prSet/>
      <dgm:spPr/>
      <dgm:t>
        <a:bodyPr/>
        <a:lstStyle/>
        <a:p>
          <a:endParaRPr lang="en-US"/>
        </a:p>
      </dgm:t>
    </dgm:pt>
    <dgm:pt modelId="{192BBE26-A9A0-434D-8E8B-9E48BB8E4CAF}" type="sibTrans" cxnId="{B3E7A9D4-928A-47C4-9450-905CDA681877}">
      <dgm:prSet/>
      <dgm:spPr/>
      <dgm:t>
        <a:bodyPr/>
        <a:lstStyle/>
        <a:p>
          <a:endParaRPr lang="en-US"/>
        </a:p>
      </dgm:t>
    </dgm:pt>
    <dgm:pt modelId="{EB040112-79A0-4C88-B7B6-EA0FA7D9F1E5}">
      <dgm:prSet/>
      <dgm:spPr/>
      <dgm:t>
        <a:bodyPr/>
        <a:lstStyle/>
        <a:p>
          <a:r>
            <a:rPr lang="en-US"/>
            <a:t>Proof-of-stake method to achieve consensus on the winner</a:t>
          </a:r>
        </a:p>
      </dgm:t>
    </dgm:pt>
    <dgm:pt modelId="{073B9F2B-4656-44C7-A6DC-72F5ABAA31DC}" type="parTrans" cxnId="{E3A20581-2F6F-47D3-AB06-05F038D399D6}">
      <dgm:prSet/>
      <dgm:spPr/>
      <dgm:t>
        <a:bodyPr/>
        <a:lstStyle/>
        <a:p>
          <a:endParaRPr lang="en-US"/>
        </a:p>
      </dgm:t>
    </dgm:pt>
    <dgm:pt modelId="{E8850FFF-BFB9-4B86-B522-10709567ADBF}" type="sibTrans" cxnId="{E3A20581-2F6F-47D3-AB06-05F038D399D6}">
      <dgm:prSet/>
      <dgm:spPr/>
      <dgm:t>
        <a:bodyPr/>
        <a:lstStyle/>
        <a:p>
          <a:endParaRPr lang="en-US"/>
        </a:p>
      </dgm:t>
    </dgm:pt>
    <dgm:pt modelId="{4290A0EB-A944-48CC-AA62-1968E1C6AC4C}">
      <dgm:prSet/>
      <dgm:spPr/>
      <dgm:t>
        <a:bodyPr/>
        <a:lstStyle/>
        <a:p>
          <a:r>
            <a:rPr lang="en-US"/>
            <a:t>Decentralized app (dApp) using the blockchain</a:t>
          </a:r>
        </a:p>
      </dgm:t>
    </dgm:pt>
    <dgm:pt modelId="{02C2DFC3-8924-4293-85CA-D6CCD94053CD}" type="parTrans" cxnId="{1ECDD8C3-048E-4B72-89EC-0E519AC6CD22}">
      <dgm:prSet/>
      <dgm:spPr/>
      <dgm:t>
        <a:bodyPr/>
        <a:lstStyle/>
        <a:p>
          <a:endParaRPr lang="en-US"/>
        </a:p>
      </dgm:t>
    </dgm:pt>
    <dgm:pt modelId="{2D6551C3-2358-4996-8817-CB35DD25D222}" type="sibTrans" cxnId="{1ECDD8C3-048E-4B72-89EC-0E519AC6CD22}">
      <dgm:prSet/>
      <dgm:spPr/>
      <dgm:t>
        <a:bodyPr/>
        <a:lstStyle/>
        <a:p>
          <a:endParaRPr lang="en-US"/>
        </a:p>
      </dgm:t>
    </dgm:pt>
    <dgm:pt modelId="{3247F734-C97F-4268-A849-0F3400E3F6A6}" type="pres">
      <dgm:prSet presAssocID="{D20EADD2-FB3C-4CF9-8F36-4D28AA43479D}" presName="hierChild1" presStyleCnt="0">
        <dgm:presLayoutVars>
          <dgm:chPref val="1"/>
          <dgm:dir/>
          <dgm:animOne val="branch"/>
          <dgm:animLvl val="lvl"/>
          <dgm:resizeHandles/>
        </dgm:presLayoutVars>
      </dgm:prSet>
      <dgm:spPr/>
    </dgm:pt>
    <dgm:pt modelId="{9F3EF217-7F72-4B4C-BD75-27A24D94359D}" type="pres">
      <dgm:prSet presAssocID="{C59E96CC-68D7-4EA5-A37B-DEC745AEF4A2}" presName="hierRoot1" presStyleCnt="0"/>
      <dgm:spPr/>
    </dgm:pt>
    <dgm:pt modelId="{ECF9A0EA-3DEC-4DA2-AB65-E0B70E515E32}" type="pres">
      <dgm:prSet presAssocID="{C59E96CC-68D7-4EA5-A37B-DEC745AEF4A2}" presName="composite" presStyleCnt="0"/>
      <dgm:spPr/>
    </dgm:pt>
    <dgm:pt modelId="{33A01CED-6FA4-450D-B702-E06768F14C37}" type="pres">
      <dgm:prSet presAssocID="{C59E96CC-68D7-4EA5-A37B-DEC745AEF4A2}" presName="background" presStyleLbl="node0" presStyleIdx="0" presStyleCnt="4"/>
      <dgm:spPr/>
    </dgm:pt>
    <dgm:pt modelId="{4A92F35D-99CD-4540-898F-45911FC7A679}" type="pres">
      <dgm:prSet presAssocID="{C59E96CC-68D7-4EA5-A37B-DEC745AEF4A2}" presName="text" presStyleLbl="fgAcc0" presStyleIdx="0" presStyleCnt="4">
        <dgm:presLayoutVars>
          <dgm:chPref val="3"/>
        </dgm:presLayoutVars>
      </dgm:prSet>
      <dgm:spPr/>
    </dgm:pt>
    <dgm:pt modelId="{126D37DA-D1BF-46B3-8F5A-811F2BD1BE87}" type="pres">
      <dgm:prSet presAssocID="{C59E96CC-68D7-4EA5-A37B-DEC745AEF4A2}" presName="hierChild2" presStyleCnt="0"/>
      <dgm:spPr/>
    </dgm:pt>
    <dgm:pt modelId="{CCE27DD0-A54C-4D5D-93B2-DF48BBA95149}" type="pres">
      <dgm:prSet presAssocID="{B3060868-7B15-4B51-B53C-BAA1F03712F9}" presName="hierRoot1" presStyleCnt="0"/>
      <dgm:spPr/>
    </dgm:pt>
    <dgm:pt modelId="{725BAFEA-C384-4BF5-872E-F1CD9B340AB7}" type="pres">
      <dgm:prSet presAssocID="{B3060868-7B15-4B51-B53C-BAA1F03712F9}" presName="composite" presStyleCnt="0"/>
      <dgm:spPr/>
    </dgm:pt>
    <dgm:pt modelId="{62B61FB3-B698-44CF-9747-8B5FBC5FFBF7}" type="pres">
      <dgm:prSet presAssocID="{B3060868-7B15-4B51-B53C-BAA1F03712F9}" presName="background" presStyleLbl="node0" presStyleIdx="1" presStyleCnt="4"/>
      <dgm:spPr/>
    </dgm:pt>
    <dgm:pt modelId="{513D3EEF-ACED-4606-AC90-E90812B5B8D9}" type="pres">
      <dgm:prSet presAssocID="{B3060868-7B15-4B51-B53C-BAA1F03712F9}" presName="text" presStyleLbl="fgAcc0" presStyleIdx="1" presStyleCnt="4">
        <dgm:presLayoutVars>
          <dgm:chPref val="3"/>
        </dgm:presLayoutVars>
      </dgm:prSet>
      <dgm:spPr/>
    </dgm:pt>
    <dgm:pt modelId="{0E6C4FDE-A516-4130-A10C-65F7E9A4602A}" type="pres">
      <dgm:prSet presAssocID="{B3060868-7B15-4B51-B53C-BAA1F03712F9}" presName="hierChild2" presStyleCnt="0"/>
      <dgm:spPr/>
    </dgm:pt>
    <dgm:pt modelId="{7969AF52-D287-436E-A13F-E81A208333AD}" type="pres">
      <dgm:prSet presAssocID="{EB040112-79A0-4C88-B7B6-EA0FA7D9F1E5}" presName="hierRoot1" presStyleCnt="0"/>
      <dgm:spPr/>
    </dgm:pt>
    <dgm:pt modelId="{72F6AEA1-8AB3-436D-BACD-A9CF28DF9644}" type="pres">
      <dgm:prSet presAssocID="{EB040112-79A0-4C88-B7B6-EA0FA7D9F1E5}" presName="composite" presStyleCnt="0"/>
      <dgm:spPr/>
    </dgm:pt>
    <dgm:pt modelId="{E7354E6D-2597-4D42-9E97-2B3E7BC11A82}" type="pres">
      <dgm:prSet presAssocID="{EB040112-79A0-4C88-B7B6-EA0FA7D9F1E5}" presName="background" presStyleLbl="node0" presStyleIdx="2" presStyleCnt="4"/>
      <dgm:spPr/>
    </dgm:pt>
    <dgm:pt modelId="{EBCE7E97-8D4A-4B47-BEC4-B346908A1C4A}" type="pres">
      <dgm:prSet presAssocID="{EB040112-79A0-4C88-B7B6-EA0FA7D9F1E5}" presName="text" presStyleLbl="fgAcc0" presStyleIdx="2" presStyleCnt="4">
        <dgm:presLayoutVars>
          <dgm:chPref val="3"/>
        </dgm:presLayoutVars>
      </dgm:prSet>
      <dgm:spPr/>
    </dgm:pt>
    <dgm:pt modelId="{E1484B17-58F6-494C-AC56-DEC5C739C56A}" type="pres">
      <dgm:prSet presAssocID="{EB040112-79A0-4C88-B7B6-EA0FA7D9F1E5}" presName="hierChild2" presStyleCnt="0"/>
      <dgm:spPr/>
    </dgm:pt>
    <dgm:pt modelId="{39D4A148-0735-4095-A678-88D264607B5A}" type="pres">
      <dgm:prSet presAssocID="{4290A0EB-A944-48CC-AA62-1968E1C6AC4C}" presName="hierRoot1" presStyleCnt="0"/>
      <dgm:spPr/>
    </dgm:pt>
    <dgm:pt modelId="{00A42DAE-EE63-4622-8AB4-91A228E06F8E}" type="pres">
      <dgm:prSet presAssocID="{4290A0EB-A944-48CC-AA62-1968E1C6AC4C}" presName="composite" presStyleCnt="0"/>
      <dgm:spPr/>
    </dgm:pt>
    <dgm:pt modelId="{920B69C6-985E-437F-B10D-7CAF950BEED6}" type="pres">
      <dgm:prSet presAssocID="{4290A0EB-A944-48CC-AA62-1968E1C6AC4C}" presName="background" presStyleLbl="node0" presStyleIdx="3" presStyleCnt="4"/>
      <dgm:spPr/>
    </dgm:pt>
    <dgm:pt modelId="{6C2BFE57-19A5-4AC7-BE4E-D163A93421AC}" type="pres">
      <dgm:prSet presAssocID="{4290A0EB-A944-48CC-AA62-1968E1C6AC4C}" presName="text" presStyleLbl="fgAcc0" presStyleIdx="3" presStyleCnt="4">
        <dgm:presLayoutVars>
          <dgm:chPref val="3"/>
        </dgm:presLayoutVars>
      </dgm:prSet>
      <dgm:spPr/>
    </dgm:pt>
    <dgm:pt modelId="{1551585A-B3AA-45EE-B0CC-FAD8596BFC7F}" type="pres">
      <dgm:prSet presAssocID="{4290A0EB-A944-48CC-AA62-1968E1C6AC4C}" presName="hierChild2" presStyleCnt="0"/>
      <dgm:spPr/>
    </dgm:pt>
  </dgm:ptLst>
  <dgm:cxnLst>
    <dgm:cxn modelId="{A7E4784E-1DB3-4D47-AC97-32EA6B2B7A23}" type="presOf" srcId="{D20EADD2-FB3C-4CF9-8F36-4D28AA43479D}" destId="{3247F734-C97F-4268-A849-0F3400E3F6A6}" srcOrd="0" destOrd="0" presId="urn:microsoft.com/office/officeart/2005/8/layout/hierarchy1"/>
    <dgm:cxn modelId="{77341E77-3A09-4620-9E72-0CA55B95BF80}" type="presOf" srcId="{B3060868-7B15-4B51-B53C-BAA1F03712F9}" destId="{513D3EEF-ACED-4606-AC90-E90812B5B8D9}" srcOrd="0" destOrd="0" presId="urn:microsoft.com/office/officeart/2005/8/layout/hierarchy1"/>
    <dgm:cxn modelId="{D11EF279-2C3F-4FED-9130-8A11155D7231}" srcId="{D20EADD2-FB3C-4CF9-8F36-4D28AA43479D}" destId="{C59E96CC-68D7-4EA5-A37B-DEC745AEF4A2}" srcOrd="0" destOrd="0" parTransId="{8672D652-A2F7-42D7-BE1C-F2406AB5D833}" sibTransId="{17048B6C-0BC0-4E3A-A271-AFF5F55F0B12}"/>
    <dgm:cxn modelId="{FB16D97E-18B0-4135-86CE-9A87B83B6CC6}" type="presOf" srcId="{EB040112-79A0-4C88-B7B6-EA0FA7D9F1E5}" destId="{EBCE7E97-8D4A-4B47-BEC4-B346908A1C4A}" srcOrd="0" destOrd="0" presId="urn:microsoft.com/office/officeart/2005/8/layout/hierarchy1"/>
    <dgm:cxn modelId="{E3A20581-2F6F-47D3-AB06-05F038D399D6}" srcId="{D20EADD2-FB3C-4CF9-8F36-4D28AA43479D}" destId="{EB040112-79A0-4C88-B7B6-EA0FA7D9F1E5}" srcOrd="2" destOrd="0" parTransId="{073B9F2B-4656-44C7-A6DC-72F5ABAA31DC}" sibTransId="{E8850FFF-BFB9-4B86-B522-10709567ADBF}"/>
    <dgm:cxn modelId="{1ECDD8C3-048E-4B72-89EC-0E519AC6CD22}" srcId="{D20EADD2-FB3C-4CF9-8F36-4D28AA43479D}" destId="{4290A0EB-A944-48CC-AA62-1968E1C6AC4C}" srcOrd="3" destOrd="0" parTransId="{02C2DFC3-8924-4293-85CA-D6CCD94053CD}" sibTransId="{2D6551C3-2358-4996-8817-CB35DD25D222}"/>
    <dgm:cxn modelId="{B3E7A9D4-928A-47C4-9450-905CDA681877}" srcId="{D20EADD2-FB3C-4CF9-8F36-4D28AA43479D}" destId="{B3060868-7B15-4B51-B53C-BAA1F03712F9}" srcOrd="1" destOrd="0" parTransId="{CF0C1678-341C-48B7-A959-0347020B9D2B}" sibTransId="{192BBE26-A9A0-434D-8E8B-9E48BB8E4CAF}"/>
    <dgm:cxn modelId="{FB6F9AEF-8EEE-4E36-B900-FA46C82B01AF}" type="presOf" srcId="{4290A0EB-A944-48CC-AA62-1968E1C6AC4C}" destId="{6C2BFE57-19A5-4AC7-BE4E-D163A93421AC}" srcOrd="0" destOrd="0" presId="urn:microsoft.com/office/officeart/2005/8/layout/hierarchy1"/>
    <dgm:cxn modelId="{E76E32FD-0898-42D9-8F00-43F1D3640AF8}" type="presOf" srcId="{C59E96CC-68D7-4EA5-A37B-DEC745AEF4A2}" destId="{4A92F35D-99CD-4540-898F-45911FC7A679}" srcOrd="0" destOrd="0" presId="urn:microsoft.com/office/officeart/2005/8/layout/hierarchy1"/>
    <dgm:cxn modelId="{6BE742C8-016C-435A-937A-CB8EF2811869}" type="presParOf" srcId="{3247F734-C97F-4268-A849-0F3400E3F6A6}" destId="{9F3EF217-7F72-4B4C-BD75-27A24D94359D}" srcOrd="0" destOrd="0" presId="urn:microsoft.com/office/officeart/2005/8/layout/hierarchy1"/>
    <dgm:cxn modelId="{D8D72686-F649-4E27-BB55-34E3E432A59A}" type="presParOf" srcId="{9F3EF217-7F72-4B4C-BD75-27A24D94359D}" destId="{ECF9A0EA-3DEC-4DA2-AB65-E0B70E515E32}" srcOrd="0" destOrd="0" presId="urn:microsoft.com/office/officeart/2005/8/layout/hierarchy1"/>
    <dgm:cxn modelId="{486D4CD4-D8F4-4ED3-A347-529522EF1747}" type="presParOf" srcId="{ECF9A0EA-3DEC-4DA2-AB65-E0B70E515E32}" destId="{33A01CED-6FA4-450D-B702-E06768F14C37}" srcOrd="0" destOrd="0" presId="urn:microsoft.com/office/officeart/2005/8/layout/hierarchy1"/>
    <dgm:cxn modelId="{7F1693B0-90D9-434C-8349-B5467C33C674}" type="presParOf" srcId="{ECF9A0EA-3DEC-4DA2-AB65-E0B70E515E32}" destId="{4A92F35D-99CD-4540-898F-45911FC7A679}" srcOrd="1" destOrd="0" presId="urn:microsoft.com/office/officeart/2005/8/layout/hierarchy1"/>
    <dgm:cxn modelId="{4611CB5F-C39D-4508-8F83-0DE67A5B0F7E}" type="presParOf" srcId="{9F3EF217-7F72-4B4C-BD75-27A24D94359D}" destId="{126D37DA-D1BF-46B3-8F5A-811F2BD1BE87}" srcOrd="1" destOrd="0" presId="urn:microsoft.com/office/officeart/2005/8/layout/hierarchy1"/>
    <dgm:cxn modelId="{69ABF716-717E-4898-B861-3E379AAF2F7C}" type="presParOf" srcId="{3247F734-C97F-4268-A849-0F3400E3F6A6}" destId="{CCE27DD0-A54C-4D5D-93B2-DF48BBA95149}" srcOrd="1" destOrd="0" presId="urn:microsoft.com/office/officeart/2005/8/layout/hierarchy1"/>
    <dgm:cxn modelId="{21D91CE6-B063-4768-9820-48B886814CB4}" type="presParOf" srcId="{CCE27DD0-A54C-4D5D-93B2-DF48BBA95149}" destId="{725BAFEA-C384-4BF5-872E-F1CD9B340AB7}" srcOrd="0" destOrd="0" presId="urn:microsoft.com/office/officeart/2005/8/layout/hierarchy1"/>
    <dgm:cxn modelId="{50049968-E2BC-4F51-BA28-5D14455C91AD}" type="presParOf" srcId="{725BAFEA-C384-4BF5-872E-F1CD9B340AB7}" destId="{62B61FB3-B698-44CF-9747-8B5FBC5FFBF7}" srcOrd="0" destOrd="0" presId="urn:microsoft.com/office/officeart/2005/8/layout/hierarchy1"/>
    <dgm:cxn modelId="{ED02C904-9DEB-4129-BDA7-C31425BDF724}" type="presParOf" srcId="{725BAFEA-C384-4BF5-872E-F1CD9B340AB7}" destId="{513D3EEF-ACED-4606-AC90-E90812B5B8D9}" srcOrd="1" destOrd="0" presId="urn:microsoft.com/office/officeart/2005/8/layout/hierarchy1"/>
    <dgm:cxn modelId="{CA532B7D-D3D8-4DE6-B18E-B3C70D1F3BD6}" type="presParOf" srcId="{CCE27DD0-A54C-4D5D-93B2-DF48BBA95149}" destId="{0E6C4FDE-A516-4130-A10C-65F7E9A4602A}" srcOrd="1" destOrd="0" presId="urn:microsoft.com/office/officeart/2005/8/layout/hierarchy1"/>
    <dgm:cxn modelId="{774300D3-86EA-4320-9BF4-FAC8C3001051}" type="presParOf" srcId="{3247F734-C97F-4268-A849-0F3400E3F6A6}" destId="{7969AF52-D287-436E-A13F-E81A208333AD}" srcOrd="2" destOrd="0" presId="urn:microsoft.com/office/officeart/2005/8/layout/hierarchy1"/>
    <dgm:cxn modelId="{8B4CFCB6-9418-4AE5-8242-F42117540BC9}" type="presParOf" srcId="{7969AF52-D287-436E-A13F-E81A208333AD}" destId="{72F6AEA1-8AB3-436D-BACD-A9CF28DF9644}" srcOrd="0" destOrd="0" presId="urn:microsoft.com/office/officeart/2005/8/layout/hierarchy1"/>
    <dgm:cxn modelId="{B1784D8D-70F5-4582-9D3F-05D292BA7932}" type="presParOf" srcId="{72F6AEA1-8AB3-436D-BACD-A9CF28DF9644}" destId="{E7354E6D-2597-4D42-9E97-2B3E7BC11A82}" srcOrd="0" destOrd="0" presId="urn:microsoft.com/office/officeart/2005/8/layout/hierarchy1"/>
    <dgm:cxn modelId="{BEB50CB4-ACA1-4C56-913D-4D02E17868AE}" type="presParOf" srcId="{72F6AEA1-8AB3-436D-BACD-A9CF28DF9644}" destId="{EBCE7E97-8D4A-4B47-BEC4-B346908A1C4A}" srcOrd="1" destOrd="0" presId="urn:microsoft.com/office/officeart/2005/8/layout/hierarchy1"/>
    <dgm:cxn modelId="{A8CB65F3-8EF6-49E3-9458-B026037FD476}" type="presParOf" srcId="{7969AF52-D287-436E-A13F-E81A208333AD}" destId="{E1484B17-58F6-494C-AC56-DEC5C739C56A}" srcOrd="1" destOrd="0" presId="urn:microsoft.com/office/officeart/2005/8/layout/hierarchy1"/>
    <dgm:cxn modelId="{66961D36-45AE-4F8F-817B-B2342DEF0CAB}" type="presParOf" srcId="{3247F734-C97F-4268-A849-0F3400E3F6A6}" destId="{39D4A148-0735-4095-A678-88D264607B5A}" srcOrd="3" destOrd="0" presId="urn:microsoft.com/office/officeart/2005/8/layout/hierarchy1"/>
    <dgm:cxn modelId="{53BE4B7B-E848-45C5-BAC9-D2DA4E86B47F}" type="presParOf" srcId="{39D4A148-0735-4095-A678-88D264607B5A}" destId="{00A42DAE-EE63-4622-8AB4-91A228E06F8E}" srcOrd="0" destOrd="0" presId="urn:microsoft.com/office/officeart/2005/8/layout/hierarchy1"/>
    <dgm:cxn modelId="{CF2814D3-8D23-4046-8A4E-370C017CE550}" type="presParOf" srcId="{00A42DAE-EE63-4622-8AB4-91A228E06F8E}" destId="{920B69C6-985E-437F-B10D-7CAF950BEED6}" srcOrd="0" destOrd="0" presId="urn:microsoft.com/office/officeart/2005/8/layout/hierarchy1"/>
    <dgm:cxn modelId="{E244B1AE-1421-43CC-BE65-11DF944271D1}" type="presParOf" srcId="{00A42DAE-EE63-4622-8AB4-91A228E06F8E}" destId="{6C2BFE57-19A5-4AC7-BE4E-D163A93421AC}" srcOrd="1" destOrd="0" presId="urn:microsoft.com/office/officeart/2005/8/layout/hierarchy1"/>
    <dgm:cxn modelId="{A32C9660-9FFC-47FA-B30F-F49B31932120}" type="presParOf" srcId="{39D4A148-0735-4095-A678-88D264607B5A}" destId="{1551585A-B3AA-45EE-B0CC-FAD8596BFC7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A59B1E-2543-4FEF-8218-C8F56DAA684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8EA6B069-E416-446E-B1C6-CF1022227A3F}">
      <dgm:prSet/>
      <dgm:spPr/>
      <dgm:t>
        <a:bodyPr/>
        <a:lstStyle/>
        <a:p>
          <a:r>
            <a:rPr lang="en-GB"/>
            <a:t>Fast block time so there is little to no delay</a:t>
          </a:r>
          <a:endParaRPr lang="en-US"/>
        </a:p>
      </dgm:t>
    </dgm:pt>
    <dgm:pt modelId="{6F3E82D0-7576-4F64-AC13-D35B3781F772}" type="parTrans" cxnId="{1757C961-0C3C-48B2-A8F7-5C140C686319}">
      <dgm:prSet/>
      <dgm:spPr/>
      <dgm:t>
        <a:bodyPr/>
        <a:lstStyle/>
        <a:p>
          <a:endParaRPr lang="en-US"/>
        </a:p>
      </dgm:t>
    </dgm:pt>
    <dgm:pt modelId="{D98F3F68-ECAE-4A5F-AC7F-3B110AF01E63}" type="sibTrans" cxnId="{1757C961-0C3C-48B2-A8F7-5C140C686319}">
      <dgm:prSet/>
      <dgm:spPr/>
      <dgm:t>
        <a:bodyPr/>
        <a:lstStyle/>
        <a:p>
          <a:endParaRPr lang="en-US"/>
        </a:p>
      </dgm:t>
    </dgm:pt>
    <dgm:pt modelId="{B4D26841-A4BB-4C99-99FC-9DAFB24AD8F4}">
      <dgm:prSet/>
      <dgm:spPr/>
      <dgm:t>
        <a:bodyPr/>
        <a:lstStyle/>
        <a:p>
          <a:r>
            <a:rPr lang="en-GB"/>
            <a:t>Cheap gas that allows us to run smart contract calls for less</a:t>
          </a:r>
          <a:endParaRPr lang="en-US"/>
        </a:p>
      </dgm:t>
    </dgm:pt>
    <dgm:pt modelId="{BF180A85-5C91-4561-BCC8-14E0B0FF1DC8}" type="parTrans" cxnId="{19812AB0-43D5-49F1-9554-EB508D736975}">
      <dgm:prSet/>
      <dgm:spPr/>
      <dgm:t>
        <a:bodyPr/>
        <a:lstStyle/>
        <a:p>
          <a:endParaRPr lang="en-US"/>
        </a:p>
      </dgm:t>
    </dgm:pt>
    <dgm:pt modelId="{D79BCEA0-F1BE-4722-A9C0-0FD8C1326F16}" type="sibTrans" cxnId="{19812AB0-43D5-49F1-9554-EB508D736975}">
      <dgm:prSet/>
      <dgm:spPr/>
      <dgm:t>
        <a:bodyPr/>
        <a:lstStyle/>
        <a:p>
          <a:endParaRPr lang="en-US"/>
        </a:p>
      </dgm:t>
    </dgm:pt>
    <dgm:pt modelId="{2E710E24-30C3-497A-8278-C32D18C41D66}">
      <dgm:prSet/>
      <dgm:spPr/>
      <dgm:t>
        <a:bodyPr/>
        <a:lstStyle/>
        <a:p>
          <a:r>
            <a:rPr lang="en-GB"/>
            <a:t>Blockchain so all transactions can be recorded and public so everyone can see</a:t>
          </a:r>
          <a:endParaRPr lang="en-US"/>
        </a:p>
      </dgm:t>
    </dgm:pt>
    <dgm:pt modelId="{A471DB39-4AD3-4A7F-9130-9685AADDE0CD}" type="parTrans" cxnId="{C4A0207B-7FEF-4C22-B79D-0B3D3CAA9800}">
      <dgm:prSet/>
      <dgm:spPr/>
      <dgm:t>
        <a:bodyPr/>
        <a:lstStyle/>
        <a:p>
          <a:endParaRPr lang="en-US"/>
        </a:p>
      </dgm:t>
    </dgm:pt>
    <dgm:pt modelId="{4D412AA3-79DD-41C0-9AB8-DF28BF321472}" type="sibTrans" cxnId="{C4A0207B-7FEF-4C22-B79D-0B3D3CAA9800}">
      <dgm:prSet/>
      <dgm:spPr/>
      <dgm:t>
        <a:bodyPr/>
        <a:lstStyle/>
        <a:p>
          <a:endParaRPr lang="en-US"/>
        </a:p>
      </dgm:t>
    </dgm:pt>
    <dgm:pt modelId="{0DAD521B-D1C9-4068-A474-27E558D29F72}">
      <dgm:prSet/>
      <dgm:spPr/>
      <dgm:t>
        <a:bodyPr/>
        <a:lstStyle/>
        <a:p>
          <a:r>
            <a:rPr lang="en-GB"/>
            <a:t>The system will be run on smart contracts that can't be changed</a:t>
          </a:r>
          <a:endParaRPr lang="en-US"/>
        </a:p>
      </dgm:t>
    </dgm:pt>
    <dgm:pt modelId="{29926DA3-ECC1-4E3E-8F45-9C83CBF24047}" type="parTrans" cxnId="{54CC30CF-E5B1-4BAC-963A-F7B71885B644}">
      <dgm:prSet/>
      <dgm:spPr/>
      <dgm:t>
        <a:bodyPr/>
        <a:lstStyle/>
        <a:p>
          <a:endParaRPr lang="en-US"/>
        </a:p>
      </dgm:t>
    </dgm:pt>
    <dgm:pt modelId="{C99D8045-1B51-4FFD-801C-37B36782F69E}" type="sibTrans" cxnId="{54CC30CF-E5B1-4BAC-963A-F7B71885B644}">
      <dgm:prSet/>
      <dgm:spPr/>
      <dgm:t>
        <a:bodyPr/>
        <a:lstStyle/>
        <a:p>
          <a:endParaRPr lang="en-US"/>
        </a:p>
      </dgm:t>
    </dgm:pt>
    <dgm:pt modelId="{EB566BC5-FE47-499B-867B-30690AF3C662}">
      <dgm:prSet/>
      <dgm:spPr/>
      <dgm:t>
        <a:bodyPr/>
        <a:lstStyle/>
        <a:p>
          <a:r>
            <a:rPr lang="en-US"/>
            <a:t>Decentralized so people can only be identified using a wallet or a domain name</a:t>
          </a:r>
        </a:p>
      </dgm:t>
    </dgm:pt>
    <dgm:pt modelId="{9C075237-1D0D-4CDC-A415-F6F8393E3664}" type="parTrans" cxnId="{C89B0D31-9CC4-415B-BB2A-428CEAE1A447}">
      <dgm:prSet/>
      <dgm:spPr/>
      <dgm:t>
        <a:bodyPr/>
        <a:lstStyle/>
        <a:p>
          <a:endParaRPr lang="en-GB"/>
        </a:p>
      </dgm:t>
    </dgm:pt>
    <dgm:pt modelId="{499A31A4-F7A1-4C37-8CFF-3E74738A5511}" type="sibTrans" cxnId="{C89B0D31-9CC4-415B-BB2A-428CEAE1A447}">
      <dgm:prSet/>
      <dgm:spPr/>
      <dgm:t>
        <a:bodyPr/>
        <a:lstStyle/>
        <a:p>
          <a:endParaRPr lang="en-GB"/>
        </a:p>
      </dgm:t>
    </dgm:pt>
    <dgm:pt modelId="{0B9D5C0A-FC2E-4258-B531-3E9684C2167B}" type="pres">
      <dgm:prSet presAssocID="{C9A59B1E-2543-4FEF-8218-C8F56DAA6849}" presName="linear" presStyleCnt="0">
        <dgm:presLayoutVars>
          <dgm:animLvl val="lvl"/>
          <dgm:resizeHandles val="exact"/>
        </dgm:presLayoutVars>
      </dgm:prSet>
      <dgm:spPr/>
    </dgm:pt>
    <dgm:pt modelId="{2863DC8E-7CE1-4AEE-B574-B0C43EB9B5B9}" type="pres">
      <dgm:prSet presAssocID="{8EA6B069-E416-446E-B1C6-CF1022227A3F}" presName="parentText" presStyleLbl="node1" presStyleIdx="0" presStyleCnt="5">
        <dgm:presLayoutVars>
          <dgm:chMax val="0"/>
          <dgm:bulletEnabled val="1"/>
        </dgm:presLayoutVars>
      </dgm:prSet>
      <dgm:spPr/>
    </dgm:pt>
    <dgm:pt modelId="{98F41EC7-F053-488A-A47A-865B2D98F76E}" type="pres">
      <dgm:prSet presAssocID="{D98F3F68-ECAE-4A5F-AC7F-3B110AF01E63}" presName="spacer" presStyleCnt="0"/>
      <dgm:spPr/>
    </dgm:pt>
    <dgm:pt modelId="{278AD3AA-0E92-4986-801A-1810EA674B36}" type="pres">
      <dgm:prSet presAssocID="{B4D26841-A4BB-4C99-99FC-9DAFB24AD8F4}" presName="parentText" presStyleLbl="node1" presStyleIdx="1" presStyleCnt="5">
        <dgm:presLayoutVars>
          <dgm:chMax val="0"/>
          <dgm:bulletEnabled val="1"/>
        </dgm:presLayoutVars>
      </dgm:prSet>
      <dgm:spPr/>
    </dgm:pt>
    <dgm:pt modelId="{91C8A0E2-8FEC-4383-BEA6-521A6A65D197}" type="pres">
      <dgm:prSet presAssocID="{D79BCEA0-F1BE-4722-A9C0-0FD8C1326F16}" presName="spacer" presStyleCnt="0"/>
      <dgm:spPr/>
    </dgm:pt>
    <dgm:pt modelId="{1354E144-3339-4337-97F9-C8ECE1ACF3B5}" type="pres">
      <dgm:prSet presAssocID="{2E710E24-30C3-497A-8278-C32D18C41D66}" presName="parentText" presStyleLbl="node1" presStyleIdx="2" presStyleCnt="5">
        <dgm:presLayoutVars>
          <dgm:chMax val="0"/>
          <dgm:bulletEnabled val="1"/>
        </dgm:presLayoutVars>
      </dgm:prSet>
      <dgm:spPr/>
    </dgm:pt>
    <dgm:pt modelId="{F1542FAC-35C4-4807-B9B0-62C5C65888EE}" type="pres">
      <dgm:prSet presAssocID="{4D412AA3-79DD-41C0-9AB8-DF28BF321472}" presName="spacer" presStyleCnt="0"/>
      <dgm:spPr/>
    </dgm:pt>
    <dgm:pt modelId="{EE7CE008-0853-4553-80E5-B08A4A85E0FC}" type="pres">
      <dgm:prSet presAssocID="{0DAD521B-D1C9-4068-A474-27E558D29F72}" presName="parentText" presStyleLbl="node1" presStyleIdx="3" presStyleCnt="5">
        <dgm:presLayoutVars>
          <dgm:chMax val="0"/>
          <dgm:bulletEnabled val="1"/>
        </dgm:presLayoutVars>
      </dgm:prSet>
      <dgm:spPr/>
    </dgm:pt>
    <dgm:pt modelId="{3EE606B4-C559-470A-97F4-5085992EF7F1}" type="pres">
      <dgm:prSet presAssocID="{C99D8045-1B51-4FFD-801C-37B36782F69E}" presName="spacer" presStyleCnt="0"/>
      <dgm:spPr/>
    </dgm:pt>
    <dgm:pt modelId="{539342F9-3FEE-4B13-B41D-B8D638351B08}" type="pres">
      <dgm:prSet presAssocID="{EB566BC5-FE47-499B-867B-30690AF3C662}" presName="parentText" presStyleLbl="node1" presStyleIdx="4" presStyleCnt="5">
        <dgm:presLayoutVars>
          <dgm:chMax val="0"/>
          <dgm:bulletEnabled val="1"/>
        </dgm:presLayoutVars>
      </dgm:prSet>
      <dgm:spPr/>
    </dgm:pt>
  </dgm:ptLst>
  <dgm:cxnLst>
    <dgm:cxn modelId="{C95EBD1A-1CD8-42F0-862A-36E69D8975BC}" type="presOf" srcId="{0DAD521B-D1C9-4068-A474-27E558D29F72}" destId="{EE7CE008-0853-4553-80E5-B08A4A85E0FC}" srcOrd="0" destOrd="0" presId="urn:microsoft.com/office/officeart/2005/8/layout/vList2"/>
    <dgm:cxn modelId="{C89B0D31-9CC4-415B-BB2A-428CEAE1A447}" srcId="{C9A59B1E-2543-4FEF-8218-C8F56DAA6849}" destId="{EB566BC5-FE47-499B-867B-30690AF3C662}" srcOrd="4" destOrd="0" parTransId="{9C075237-1D0D-4CDC-A415-F6F8393E3664}" sibTransId="{499A31A4-F7A1-4C37-8CFF-3E74738A5511}"/>
    <dgm:cxn modelId="{42603539-E4B2-44DE-9FD5-0E21518010E0}" type="presOf" srcId="{B4D26841-A4BB-4C99-99FC-9DAFB24AD8F4}" destId="{278AD3AA-0E92-4986-801A-1810EA674B36}" srcOrd="0" destOrd="0" presId="urn:microsoft.com/office/officeart/2005/8/layout/vList2"/>
    <dgm:cxn modelId="{BDFA7541-B838-42A3-8CCF-16A744AE1D19}" type="presOf" srcId="{2E710E24-30C3-497A-8278-C32D18C41D66}" destId="{1354E144-3339-4337-97F9-C8ECE1ACF3B5}" srcOrd="0" destOrd="0" presId="urn:microsoft.com/office/officeart/2005/8/layout/vList2"/>
    <dgm:cxn modelId="{1757C961-0C3C-48B2-A8F7-5C140C686319}" srcId="{C9A59B1E-2543-4FEF-8218-C8F56DAA6849}" destId="{8EA6B069-E416-446E-B1C6-CF1022227A3F}" srcOrd="0" destOrd="0" parTransId="{6F3E82D0-7576-4F64-AC13-D35B3781F772}" sibTransId="{D98F3F68-ECAE-4A5F-AC7F-3B110AF01E63}"/>
    <dgm:cxn modelId="{023E9F6C-5872-4EBB-9BBB-DD4D4EE232BB}" type="presOf" srcId="{EB566BC5-FE47-499B-867B-30690AF3C662}" destId="{539342F9-3FEE-4B13-B41D-B8D638351B08}" srcOrd="0" destOrd="0" presId="urn:microsoft.com/office/officeart/2005/8/layout/vList2"/>
    <dgm:cxn modelId="{C4A0207B-7FEF-4C22-B79D-0B3D3CAA9800}" srcId="{C9A59B1E-2543-4FEF-8218-C8F56DAA6849}" destId="{2E710E24-30C3-497A-8278-C32D18C41D66}" srcOrd="2" destOrd="0" parTransId="{A471DB39-4AD3-4A7F-9130-9685AADDE0CD}" sibTransId="{4D412AA3-79DD-41C0-9AB8-DF28BF321472}"/>
    <dgm:cxn modelId="{8F850982-99E2-4A66-A614-DDF5775C0D0B}" type="presOf" srcId="{C9A59B1E-2543-4FEF-8218-C8F56DAA6849}" destId="{0B9D5C0A-FC2E-4258-B531-3E9684C2167B}" srcOrd="0" destOrd="0" presId="urn:microsoft.com/office/officeart/2005/8/layout/vList2"/>
    <dgm:cxn modelId="{5DA8F188-6B59-47E0-8CA2-E89B7400D090}" type="presOf" srcId="{8EA6B069-E416-446E-B1C6-CF1022227A3F}" destId="{2863DC8E-7CE1-4AEE-B574-B0C43EB9B5B9}" srcOrd="0" destOrd="0" presId="urn:microsoft.com/office/officeart/2005/8/layout/vList2"/>
    <dgm:cxn modelId="{19812AB0-43D5-49F1-9554-EB508D736975}" srcId="{C9A59B1E-2543-4FEF-8218-C8F56DAA6849}" destId="{B4D26841-A4BB-4C99-99FC-9DAFB24AD8F4}" srcOrd="1" destOrd="0" parTransId="{BF180A85-5C91-4561-BCC8-14E0B0FF1DC8}" sibTransId="{D79BCEA0-F1BE-4722-A9C0-0FD8C1326F16}"/>
    <dgm:cxn modelId="{54CC30CF-E5B1-4BAC-963A-F7B71885B644}" srcId="{C9A59B1E-2543-4FEF-8218-C8F56DAA6849}" destId="{0DAD521B-D1C9-4068-A474-27E558D29F72}" srcOrd="3" destOrd="0" parTransId="{29926DA3-ECC1-4E3E-8F45-9C83CBF24047}" sibTransId="{C99D8045-1B51-4FFD-801C-37B36782F69E}"/>
    <dgm:cxn modelId="{3B1D8868-86E3-40AD-A96C-6976D5E31979}" type="presParOf" srcId="{0B9D5C0A-FC2E-4258-B531-3E9684C2167B}" destId="{2863DC8E-7CE1-4AEE-B574-B0C43EB9B5B9}" srcOrd="0" destOrd="0" presId="urn:microsoft.com/office/officeart/2005/8/layout/vList2"/>
    <dgm:cxn modelId="{CB31F896-F56F-49DB-8FA7-27B5D64590A9}" type="presParOf" srcId="{0B9D5C0A-FC2E-4258-B531-3E9684C2167B}" destId="{98F41EC7-F053-488A-A47A-865B2D98F76E}" srcOrd="1" destOrd="0" presId="urn:microsoft.com/office/officeart/2005/8/layout/vList2"/>
    <dgm:cxn modelId="{709E31EA-92B7-43E2-99FA-DBFDDE97B232}" type="presParOf" srcId="{0B9D5C0A-FC2E-4258-B531-3E9684C2167B}" destId="{278AD3AA-0E92-4986-801A-1810EA674B36}" srcOrd="2" destOrd="0" presId="urn:microsoft.com/office/officeart/2005/8/layout/vList2"/>
    <dgm:cxn modelId="{8295B577-962E-45F0-BD78-974547C1795E}" type="presParOf" srcId="{0B9D5C0A-FC2E-4258-B531-3E9684C2167B}" destId="{91C8A0E2-8FEC-4383-BEA6-521A6A65D197}" srcOrd="3" destOrd="0" presId="urn:microsoft.com/office/officeart/2005/8/layout/vList2"/>
    <dgm:cxn modelId="{713A2ACD-171C-480E-BF07-C6EC51304471}" type="presParOf" srcId="{0B9D5C0A-FC2E-4258-B531-3E9684C2167B}" destId="{1354E144-3339-4337-97F9-C8ECE1ACF3B5}" srcOrd="4" destOrd="0" presId="urn:microsoft.com/office/officeart/2005/8/layout/vList2"/>
    <dgm:cxn modelId="{B9A9036F-930E-4244-89A8-46323C63DF52}" type="presParOf" srcId="{0B9D5C0A-FC2E-4258-B531-3E9684C2167B}" destId="{F1542FAC-35C4-4807-B9B0-62C5C65888EE}" srcOrd="5" destOrd="0" presId="urn:microsoft.com/office/officeart/2005/8/layout/vList2"/>
    <dgm:cxn modelId="{50296C5F-41F7-45A1-897B-E98F76798F5B}" type="presParOf" srcId="{0B9D5C0A-FC2E-4258-B531-3E9684C2167B}" destId="{EE7CE008-0853-4553-80E5-B08A4A85E0FC}" srcOrd="6" destOrd="0" presId="urn:microsoft.com/office/officeart/2005/8/layout/vList2"/>
    <dgm:cxn modelId="{B93D56BE-3727-4DED-A09F-00439C140126}" type="presParOf" srcId="{0B9D5C0A-FC2E-4258-B531-3E9684C2167B}" destId="{3EE606B4-C559-470A-97F4-5085992EF7F1}" srcOrd="7" destOrd="0" presId="urn:microsoft.com/office/officeart/2005/8/layout/vList2"/>
    <dgm:cxn modelId="{5CCA69A9-997F-42AC-82B9-4163F7C33313}" type="presParOf" srcId="{0B9D5C0A-FC2E-4258-B531-3E9684C2167B}" destId="{539342F9-3FEE-4B13-B41D-B8D638351B0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23E23C-BBD9-46EB-990F-6800254C971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97BEF1-D3C8-44AB-80F6-9C86B01CFC9D}">
      <dgm:prSet/>
      <dgm:spPr/>
      <dgm:t>
        <a:bodyPr/>
        <a:lstStyle/>
        <a:p>
          <a:pPr>
            <a:lnSpc>
              <a:spcPct val="100000"/>
            </a:lnSpc>
          </a:pPr>
          <a:r>
            <a:rPr lang="en-GB"/>
            <a:t>All aspects of tournament creation is in your hands</a:t>
          </a:r>
          <a:endParaRPr lang="en-US"/>
        </a:p>
      </dgm:t>
    </dgm:pt>
    <dgm:pt modelId="{1A9A551E-8D93-4C5C-A872-0AB4BCEF35E0}" type="parTrans" cxnId="{2181C963-755C-4FD4-94C8-FBF88AACBEFA}">
      <dgm:prSet/>
      <dgm:spPr/>
      <dgm:t>
        <a:bodyPr/>
        <a:lstStyle/>
        <a:p>
          <a:endParaRPr lang="en-US"/>
        </a:p>
      </dgm:t>
    </dgm:pt>
    <dgm:pt modelId="{F25CF8E8-D4F5-43B8-A77A-8FF6CA32F58E}" type="sibTrans" cxnId="{2181C963-755C-4FD4-94C8-FBF88AACBEFA}">
      <dgm:prSet/>
      <dgm:spPr/>
      <dgm:t>
        <a:bodyPr/>
        <a:lstStyle/>
        <a:p>
          <a:endParaRPr lang="en-US"/>
        </a:p>
      </dgm:t>
    </dgm:pt>
    <dgm:pt modelId="{28BF0104-A5C8-4F36-973A-9AE2F8D64EE0}">
      <dgm:prSet/>
      <dgm:spPr/>
      <dgm:t>
        <a:bodyPr/>
        <a:lstStyle/>
        <a:p>
          <a:pPr>
            <a:lnSpc>
              <a:spcPct val="100000"/>
            </a:lnSpc>
          </a:pPr>
          <a:r>
            <a:rPr lang="en-GB"/>
            <a:t>Price to enter, total winnings, winning structure, fee for provider</a:t>
          </a:r>
          <a:endParaRPr lang="en-US"/>
        </a:p>
      </dgm:t>
    </dgm:pt>
    <dgm:pt modelId="{8A38BCD4-4690-4F19-B143-DF782CB5C04D}" type="parTrans" cxnId="{A0BE2534-AFBB-48FA-920D-C034B048B822}">
      <dgm:prSet/>
      <dgm:spPr/>
      <dgm:t>
        <a:bodyPr/>
        <a:lstStyle/>
        <a:p>
          <a:endParaRPr lang="en-US"/>
        </a:p>
      </dgm:t>
    </dgm:pt>
    <dgm:pt modelId="{BD96C1F7-FD2A-4A58-A715-6FBC42091C87}" type="sibTrans" cxnId="{A0BE2534-AFBB-48FA-920D-C034B048B822}">
      <dgm:prSet/>
      <dgm:spPr/>
      <dgm:t>
        <a:bodyPr/>
        <a:lstStyle/>
        <a:p>
          <a:endParaRPr lang="en-US"/>
        </a:p>
      </dgm:t>
    </dgm:pt>
    <dgm:pt modelId="{DC4B4636-E5C3-480E-A6DB-A53CF831EAB7}">
      <dgm:prSet/>
      <dgm:spPr/>
      <dgm:t>
        <a:bodyPr/>
        <a:lstStyle/>
        <a:p>
          <a:pPr>
            <a:lnSpc>
              <a:spcPct val="100000"/>
            </a:lnSpc>
          </a:pPr>
          <a:r>
            <a:rPr lang="en-GB"/>
            <a:t>Tournament structure, the number of players, time to start, random matchmaking or qualifying round</a:t>
          </a:r>
          <a:endParaRPr lang="en-US"/>
        </a:p>
      </dgm:t>
    </dgm:pt>
    <dgm:pt modelId="{A7DA9ACB-AFE3-4885-92B8-E485F41085BA}" type="parTrans" cxnId="{8511B89D-833C-45D9-B514-85D0B0F0100B}">
      <dgm:prSet/>
      <dgm:spPr/>
      <dgm:t>
        <a:bodyPr/>
        <a:lstStyle/>
        <a:p>
          <a:endParaRPr lang="en-US"/>
        </a:p>
      </dgm:t>
    </dgm:pt>
    <dgm:pt modelId="{17B4AEEF-6E3E-4365-A944-CD6949A6D545}" type="sibTrans" cxnId="{8511B89D-833C-45D9-B514-85D0B0F0100B}">
      <dgm:prSet/>
      <dgm:spPr/>
      <dgm:t>
        <a:bodyPr/>
        <a:lstStyle/>
        <a:p>
          <a:endParaRPr lang="en-US"/>
        </a:p>
      </dgm:t>
    </dgm:pt>
    <dgm:pt modelId="{A7653F94-610F-4D57-B5D3-D6D65A9350ED}">
      <dgm:prSet/>
      <dgm:spPr/>
      <dgm:t>
        <a:bodyPr/>
        <a:lstStyle/>
        <a:p>
          <a:pPr>
            <a:lnSpc>
              <a:spcPct val="100000"/>
            </a:lnSpc>
          </a:pPr>
          <a:r>
            <a:rPr lang="en-US"/>
            <a:t>The number in each team, total teams, free for all, NFT minting for winners.</a:t>
          </a:r>
        </a:p>
      </dgm:t>
    </dgm:pt>
    <dgm:pt modelId="{B66424C2-AED2-4EF3-BD3F-FE1C29B5B273}" type="parTrans" cxnId="{9EDD7896-8DC3-4AA3-8B03-00566AB2A062}">
      <dgm:prSet/>
      <dgm:spPr/>
      <dgm:t>
        <a:bodyPr/>
        <a:lstStyle/>
        <a:p>
          <a:endParaRPr lang="en-GB"/>
        </a:p>
      </dgm:t>
    </dgm:pt>
    <dgm:pt modelId="{E2CF1ECD-220B-4F60-906D-2550DBCC19B8}" type="sibTrans" cxnId="{9EDD7896-8DC3-4AA3-8B03-00566AB2A062}">
      <dgm:prSet/>
      <dgm:spPr/>
      <dgm:t>
        <a:bodyPr/>
        <a:lstStyle/>
        <a:p>
          <a:endParaRPr lang="en-GB"/>
        </a:p>
      </dgm:t>
    </dgm:pt>
    <dgm:pt modelId="{AE206824-1529-449E-8707-802EC20E6B18}" type="pres">
      <dgm:prSet presAssocID="{5E23E23C-BBD9-46EB-990F-6800254C9715}" presName="root" presStyleCnt="0">
        <dgm:presLayoutVars>
          <dgm:dir/>
          <dgm:resizeHandles val="exact"/>
        </dgm:presLayoutVars>
      </dgm:prSet>
      <dgm:spPr/>
    </dgm:pt>
    <dgm:pt modelId="{828C79AA-F49F-4E2C-8BF4-33CB18CC3650}" type="pres">
      <dgm:prSet presAssocID="{DA97BEF1-D3C8-44AB-80F6-9C86B01CFC9D}" presName="compNode" presStyleCnt="0"/>
      <dgm:spPr/>
    </dgm:pt>
    <dgm:pt modelId="{8C9A2025-B5D2-48EB-8E97-75EBC1D88D3D}" type="pres">
      <dgm:prSet presAssocID="{DA97BEF1-D3C8-44AB-80F6-9C86B01CFC9D}" presName="bgRect" presStyleLbl="bgShp" presStyleIdx="0" presStyleCnt="4"/>
      <dgm:spPr/>
    </dgm:pt>
    <dgm:pt modelId="{6177431B-6FD9-4F9F-AA0B-5C377C23CD46}" type="pres">
      <dgm:prSet presAssocID="{DA97BEF1-D3C8-44AB-80F6-9C86B01CFC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2AF4D9D0-B5A9-4F9E-9640-446C49A907FD}" type="pres">
      <dgm:prSet presAssocID="{DA97BEF1-D3C8-44AB-80F6-9C86B01CFC9D}" presName="spaceRect" presStyleCnt="0"/>
      <dgm:spPr/>
    </dgm:pt>
    <dgm:pt modelId="{739151E3-77EB-4F09-A1D1-D11133E0B7CE}" type="pres">
      <dgm:prSet presAssocID="{DA97BEF1-D3C8-44AB-80F6-9C86B01CFC9D}" presName="parTx" presStyleLbl="revTx" presStyleIdx="0" presStyleCnt="4">
        <dgm:presLayoutVars>
          <dgm:chMax val="0"/>
          <dgm:chPref val="0"/>
        </dgm:presLayoutVars>
      </dgm:prSet>
      <dgm:spPr/>
    </dgm:pt>
    <dgm:pt modelId="{6F63BA5E-EB86-4F33-A79D-FAA04BE045F7}" type="pres">
      <dgm:prSet presAssocID="{F25CF8E8-D4F5-43B8-A77A-8FF6CA32F58E}" presName="sibTrans" presStyleCnt="0"/>
      <dgm:spPr/>
    </dgm:pt>
    <dgm:pt modelId="{E4B13058-55BE-4492-8AE4-B284DFC2C41F}" type="pres">
      <dgm:prSet presAssocID="{28BF0104-A5C8-4F36-973A-9AE2F8D64EE0}" presName="compNode" presStyleCnt="0"/>
      <dgm:spPr/>
    </dgm:pt>
    <dgm:pt modelId="{9F86A8A3-1FCF-4372-97E6-2CCAED24D022}" type="pres">
      <dgm:prSet presAssocID="{28BF0104-A5C8-4F36-973A-9AE2F8D64EE0}" presName="bgRect" presStyleLbl="bgShp" presStyleIdx="1" presStyleCnt="4"/>
      <dgm:spPr/>
    </dgm:pt>
    <dgm:pt modelId="{397A34C4-94D9-4795-B027-0CC6855D5F62}" type="pres">
      <dgm:prSet presAssocID="{28BF0104-A5C8-4F36-973A-9AE2F8D64EE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D99CE9B1-6B97-4A7C-AEDE-A2FC023F1D01}" type="pres">
      <dgm:prSet presAssocID="{28BF0104-A5C8-4F36-973A-9AE2F8D64EE0}" presName="spaceRect" presStyleCnt="0"/>
      <dgm:spPr/>
    </dgm:pt>
    <dgm:pt modelId="{33E0138B-3849-4624-ADAB-76A59F2E8E01}" type="pres">
      <dgm:prSet presAssocID="{28BF0104-A5C8-4F36-973A-9AE2F8D64EE0}" presName="parTx" presStyleLbl="revTx" presStyleIdx="1" presStyleCnt="4">
        <dgm:presLayoutVars>
          <dgm:chMax val="0"/>
          <dgm:chPref val="0"/>
        </dgm:presLayoutVars>
      </dgm:prSet>
      <dgm:spPr/>
    </dgm:pt>
    <dgm:pt modelId="{B2EB81C7-B0BE-4E34-AE4E-88E6A97760A3}" type="pres">
      <dgm:prSet presAssocID="{BD96C1F7-FD2A-4A58-A715-6FBC42091C87}" presName="sibTrans" presStyleCnt="0"/>
      <dgm:spPr/>
    </dgm:pt>
    <dgm:pt modelId="{942AB79D-3181-4159-BEC6-AF5CA6B09E5E}" type="pres">
      <dgm:prSet presAssocID="{DC4B4636-E5C3-480E-A6DB-A53CF831EAB7}" presName="compNode" presStyleCnt="0"/>
      <dgm:spPr/>
    </dgm:pt>
    <dgm:pt modelId="{983C5A25-67F3-485C-99F1-8A542825D16A}" type="pres">
      <dgm:prSet presAssocID="{DC4B4636-E5C3-480E-A6DB-A53CF831EAB7}" presName="bgRect" presStyleLbl="bgShp" presStyleIdx="2" presStyleCnt="4"/>
      <dgm:spPr/>
    </dgm:pt>
    <dgm:pt modelId="{447556EF-C843-485D-8960-0A9A4A1046E4}" type="pres">
      <dgm:prSet presAssocID="{DC4B4636-E5C3-480E-A6DB-A53CF831EAB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tennis"/>
        </a:ext>
      </dgm:extLst>
    </dgm:pt>
    <dgm:pt modelId="{E46E18E8-BC94-4913-8F79-107E2796E271}" type="pres">
      <dgm:prSet presAssocID="{DC4B4636-E5C3-480E-A6DB-A53CF831EAB7}" presName="spaceRect" presStyleCnt="0"/>
      <dgm:spPr/>
    </dgm:pt>
    <dgm:pt modelId="{DD19276A-45DB-4B7E-9C3C-7EB390CA98B1}" type="pres">
      <dgm:prSet presAssocID="{DC4B4636-E5C3-480E-A6DB-A53CF831EAB7}" presName="parTx" presStyleLbl="revTx" presStyleIdx="2" presStyleCnt="4">
        <dgm:presLayoutVars>
          <dgm:chMax val="0"/>
          <dgm:chPref val="0"/>
        </dgm:presLayoutVars>
      </dgm:prSet>
      <dgm:spPr/>
    </dgm:pt>
    <dgm:pt modelId="{CC04666B-0FF7-4F20-851F-757A179AC258}" type="pres">
      <dgm:prSet presAssocID="{17B4AEEF-6E3E-4365-A944-CD6949A6D545}" presName="sibTrans" presStyleCnt="0"/>
      <dgm:spPr/>
    </dgm:pt>
    <dgm:pt modelId="{10EEE7BA-C876-475A-8360-0B11F61AB66B}" type="pres">
      <dgm:prSet presAssocID="{A7653F94-610F-4D57-B5D3-D6D65A9350ED}" presName="compNode" presStyleCnt="0"/>
      <dgm:spPr/>
    </dgm:pt>
    <dgm:pt modelId="{D4A1D533-A0CD-4AFA-94C6-18B3AC74C240}" type="pres">
      <dgm:prSet presAssocID="{A7653F94-610F-4D57-B5D3-D6D65A9350ED}" presName="bgRect" presStyleLbl="bgShp" presStyleIdx="3" presStyleCnt="4"/>
      <dgm:spPr/>
    </dgm:pt>
    <dgm:pt modelId="{562C89E6-B6CA-47EE-A243-9A15725C11B4}" type="pres">
      <dgm:prSet presAssocID="{A7653F94-610F-4D57-B5D3-D6D65A9350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sers with solid fill"/>
        </a:ext>
      </dgm:extLst>
    </dgm:pt>
    <dgm:pt modelId="{F2F25ADA-F1DF-4343-A3FF-B472BB2D95BC}" type="pres">
      <dgm:prSet presAssocID="{A7653F94-610F-4D57-B5D3-D6D65A9350ED}" presName="spaceRect" presStyleCnt="0"/>
      <dgm:spPr/>
    </dgm:pt>
    <dgm:pt modelId="{2D9B9C4C-0CE8-4121-8EEB-8357F273B6F3}" type="pres">
      <dgm:prSet presAssocID="{A7653F94-610F-4D57-B5D3-D6D65A9350ED}" presName="parTx" presStyleLbl="revTx" presStyleIdx="3" presStyleCnt="4">
        <dgm:presLayoutVars>
          <dgm:chMax val="0"/>
          <dgm:chPref val="0"/>
        </dgm:presLayoutVars>
      </dgm:prSet>
      <dgm:spPr/>
    </dgm:pt>
  </dgm:ptLst>
  <dgm:cxnLst>
    <dgm:cxn modelId="{B55FB310-A96D-4B99-821F-95F4F7C8DC7B}" type="presOf" srcId="{A7653F94-610F-4D57-B5D3-D6D65A9350ED}" destId="{2D9B9C4C-0CE8-4121-8EEB-8357F273B6F3}" srcOrd="0" destOrd="0" presId="urn:microsoft.com/office/officeart/2018/2/layout/IconVerticalSolidList"/>
    <dgm:cxn modelId="{A0BE2534-AFBB-48FA-920D-C034B048B822}" srcId="{5E23E23C-BBD9-46EB-990F-6800254C9715}" destId="{28BF0104-A5C8-4F36-973A-9AE2F8D64EE0}" srcOrd="1" destOrd="0" parTransId="{8A38BCD4-4690-4F19-B143-DF782CB5C04D}" sibTransId="{BD96C1F7-FD2A-4A58-A715-6FBC42091C87}"/>
    <dgm:cxn modelId="{2181C963-755C-4FD4-94C8-FBF88AACBEFA}" srcId="{5E23E23C-BBD9-46EB-990F-6800254C9715}" destId="{DA97BEF1-D3C8-44AB-80F6-9C86B01CFC9D}" srcOrd="0" destOrd="0" parTransId="{1A9A551E-8D93-4C5C-A872-0AB4BCEF35E0}" sibTransId="{F25CF8E8-D4F5-43B8-A77A-8FF6CA32F58E}"/>
    <dgm:cxn modelId="{F25F5544-F167-497C-AF26-AD3EC9F5E675}" type="presOf" srcId="{DC4B4636-E5C3-480E-A6DB-A53CF831EAB7}" destId="{DD19276A-45DB-4B7E-9C3C-7EB390CA98B1}" srcOrd="0" destOrd="0" presId="urn:microsoft.com/office/officeart/2018/2/layout/IconVerticalSolidList"/>
    <dgm:cxn modelId="{50E5996A-863B-4670-AA47-FDB24A3940F7}" type="presOf" srcId="{DA97BEF1-D3C8-44AB-80F6-9C86B01CFC9D}" destId="{739151E3-77EB-4F09-A1D1-D11133E0B7CE}" srcOrd="0" destOrd="0" presId="urn:microsoft.com/office/officeart/2018/2/layout/IconVerticalSolidList"/>
    <dgm:cxn modelId="{9EDD7896-8DC3-4AA3-8B03-00566AB2A062}" srcId="{5E23E23C-BBD9-46EB-990F-6800254C9715}" destId="{A7653F94-610F-4D57-B5D3-D6D65A9350ED}" srcOrd="3" destOrd="0" parTransId="{B66424C2-AED2-4EF3-BD3F-FE1C29B5B273}" sibTransId="{E2CF1ECD-220B-4F60-906D-2550DBCC19B8}"/>
    <dgm:cxn modelId="{8511B89D-833C-45D9-B514-85D0B0F0100B}" srcId="{5E23E23C-BBD9-46EB-990F-6800254C9715}" destId="{DC4B4636-E5C3-480E-A6DB-A53CF831EAB7}" srcOrd="2" destOrd="0" parTransId="{A7DA9ACB-AFE3-4885-92B8-E485F41085BA}" sibTransId="{17B4AEEF-6E3E-4365-A944-CD6949A6D545}"/>
    <dgm:cxn modelId="{976784AD-1A06-4DC4-99BB-F35EF3780F62}" type="presOf" srcId="{5E23E23C-BBD9-46EB-990F-6800254C9715}" destId="{AE206824-1529-449E-8707-802EC20E6B18}" srcOrd="0" destOrd="0" presId="urn:microsoft.com/office/officeart/2018/2/layout/IconVerticalSolidList"/>
    <dgm:cxn modelId="{C1D9B0E4-905C-429E-B4BA-F3ACF210E559}" type="presOf" srcId="{28BF0104-A5C8-4F36-973A-9AE2F8D64EE0}" destId="{33E0138B-3849-4624-ADAB-76A59F2E8E01}" srcOrd="0" destOrd="0" presId="urn:microsoft.com/office/officeart/2018/2/layout/IconVerticalSolidList"/>
    <dgm:cxn modelId="{DA912597-C1D3-44CD-912C-DC1BA961A4C4}" type="presParOf" srcId="{AE206824-1529-449E-8707-802EC20E6B18}" destId="{828C79AA-F49F-4E2C-8BF4-33CB18CC3650}" srcOrd="0" destOrd="0" presId="urn:microsoft.com/office/officeart/2018/2/layout/IconVerticalSolidList"/>
    <dgm:cxn modelId="{0783C240-BF35-4F10-87D9-AB4E20A341F4}" type="presParOf" srcId="{828C79AA-F49F-4E2C-8BF4-33CB18CC3650}" destId="{8C9A2025-B5D2-48EB-8E97-75EBC1D88D3D}" srcOrd="0" destOrd="0" presId="urn:microsoft.com/office/officeart/2018/2/layout/IconVerticalSolidList"/>
    <dgm:cxn modelId="{CAB197F1-F5EF-4644-87E5-12CEEEC491B0}" type="presParOf" srcId="{828C79AA-F49F-4E2C-8BF4-33CB18CC3650}" destId="{6177431B-6FD9-4F9F-AA0B-5C377C23CD46}" srcOrd="1" destOrd="0" presId="urn:microsoft.com/office/officeart/2018/2/layout/IconVerticalSolidList"/>
    <dgm:cxn modelId="{2F96CAAC-F0DD-4878-98C2-74BA74BDA045}" type="presParOf" srcId="{828C79AA-F49F-4E2C-8BF4-33CB18CC3650}" destId="{2AF4D9D0-B5A9-4F9E-9640-446C49A907FD}" srcOrd="2" destOrd="0" presId="urn:microsoft.com/office/officeart/2018/2/layout/IconVerticalSolidList"/>
    <dgm:cxn modelId="{9DF9F1D3-AB6A-4F43-BCB0-495ECB937B30}" type="presParOf" srcId="{828C79AA-F49F-4E2C-8BF4-33CB18CC3650}" destId="{739151E3-77EB-4F09-A1D1-D11133E0B7CE}" srcOrd="3" destOrd="0" presId="urn:microsoft.com/office/officeart/2018/2/layout/IconVerticalSolidList"/>
    <dgm:cxn modelId="{D00E95C1-D7D7-47A4-90AD-64C5900BF4C0}" type="presParOf" srcId="{AE206824-1529-449E-8707-802EC20E6B18}" destId="{6F63BA5E-EB86-4F33-A79D-FAA04BE045F7}" srcOrd="1" destOrd="0" presId="urn:microsoft.com/office/officeart/2018/2/layout/IconVerticalSolidList"/>
    <dgm:cxn modelId="{6F90F5A5-D817-4DF7-8054-F552DB177751}" type="presParOf" srcId="{AE206824-1529-449E-8707-802EC20E6B18}" destId="{E4B13058-55BE-4492-8AE4-B284DFC2C41F}" srcOrd="2" destOrd="0" presId="urn:microsoft.com/office/officeart/2018/2/layout/IconVerticalSolidList"/>
    <dgm:cxn modelId="{396C67BA-22AA-4E89-B3FA-72FA3E1CE44C}" type="presParOf" srcId="{E4B13058-55BE-4492-8AE4-B284DFC2C41F}" destId="{9F86A8A3-1FCF-4372-97E6-2CCAED24D022}" srcOrd="0" destOrd="0" presId="urn:microsoft.com/office/officeart/2018/2/layout/IconVerticalSolidList"/>
    <dgm:cxn modelId="{F5AD50BB-9773-4015-B9FC-F2590034124A}" type="presParOf" srcId="{E4B13058-55BE-4492-8AE4-B284DFC2C41F}" destId="{397A34C4-94D9-4795-B027-0CC6855D5F62}" srcOrd="1" destOrd="0" presId="urn:microsoft.com/office/officeart/2018/2/layout/IconVerticalSolidList"/>
    <dgm:cxn modelId="{814BE03C-B6F6-4DD5-9F8D-20A42987DFE8}" type="presParOf" srcId="{E4B13058-55BE-4492-8AE4-B284DFC2C41F}" destId="{D99CE9B1-6B97-4A7C-AEDE-A2FC023F1D01}" srcOrd="2" destOrd="0" presId="urn:microsoft.com/office/officeart/2018/2/layout/IconVerticalSolidList"/>
    <dgm:cxn modelId="{7641C700-BB25-48D0-8A44-62931E79BEC3}" type="presParOf" srcId="{E4B13058-55BE-4492-8AE4-B284DFC2C41F}" destId="{33E0138B-3849-4624-ADAB-76A59F2E8E01}" srcOrd="3" destOrd="0" presId="urn:microsoft.com/office/officeart/2018/2/layout/IconVerticalSolidList"/>
    <dgm:cxn modelId="{F8AA473E-8CAB-4ED6-9CF4-6F8E86A91203}" type="presParOf" srcId="{AE206824-1529-449E-8707-802EC20E6B18}" destId="{B2EB81C7-B0BE-4E34-AE4E-88E6A97760A3}" srcOrd="3" destOrd="0" presId="urn:microsoft.com/office/officeart/2018/2/layout/IconVerticalSolidList"/>
    <dgm:cxn modelId="{D86E5C8F-B555-4154-8E81-0D2934A45E75}" type="presParOf" srcId="{AE206824-1529-449E-8707-802EC20E6B18}" destId="{942AB79D-3181-4159-BEC6-AF5CA6B09E5E}" srcOrd="4" destOrd="0" presId="urn:microsoft.com/office/officeart/2018/2/layout/IconVerticalSolidList"/>
    <dgm:cxn modelId="{3C520F65-C657-44D9-9962-27766EC43252}" type="presParOf" srcId="{942AB79D-3181-4159-BEC6-AF5CA6B09E5E}" destId="{983C5A25-67F3-485C-99F1-8A542825D16A}" srcOrd="0" destOrd="0" presId="urn:microsoft.com/office/officeart/2018/2/layout/IconVerticalSolidList"/>
    <dgm:cxn modelId="{01464996-6DE1-4688-BEB3-3372820201B1}" type="presParOf" srcId="{942AB79D-3181-4159-BEC6-AF5CA6B09E5E}" destId="{447556EF-C843-485D-8960-0A9A4A1046E4}" srcOrd="1" destOrd="0" presId="urn:microsoft.com/office/officeart/2018/2/layout/IconVerticalSolidList"/>
    <dgm:cxn modelId="{74FABA40-EA25-4BB9-8454-E9C8E19FF752}" type="presParOf" srcId="{942AB79D-3181-4159-BEC6-AF5CA6B09E5E}" destId="{E46E18E8-BC94-4913-8F79-107E2796E271}" srcOrd="2" destOrd="0" presId="urn:microsoft.com/office/officeart/2018/2/layout/IconVerticalSolidList"/>
    <dgm:cxn modelId="{000B34E2-3914-41E2-A389-7AF20C69D8C5}" type="presParOf" srcId="{942AB79D-3181-4159-BEC6-AF5CA6B09E5E}" destId="{DD19276A-45DB-4B7E-9C3C-7EB390CA98B1}" srcOrd="3" destOrd="0" presId="urn:microsoft.com/office/officeart/2018/2/layout/IconVerticalSolidList"/>
    <dgm:cxn modelId="{555F7EC9-1EE6-4110-BF1D-9A203300D52D}" type="presParOf" srcId="{AE206824-1529-449E-8707-802EC20E6B18}" destId="{CC04666B-0FF7-4F20-851F-757A179AC258}" srcOrd="5" destOrd="0" presId="urn:microsoft.com/office/officeart/2018/2/layout/IconVerticalSolidList"/>
    <dgm:cxn modelId="{C5A4EE6F-792E-4474-96C3-80BA7CBD4BE0}" type="presParOf" srcId="{AE206824-1529-449E-8707-802EC20E6B18}" destId="{10EEE7BA-C876-475A-8360-0B11F61AB66B}" srcOrd="6" destOrd="0" presId="urn:microsoft.com/office/officeart/2018/2/layout/IconVerticalSolidList"/>
    <dgm:cxn modelId="{59CD7A91-6666-412F-ABF9-FAB9CA162340}" type="presParOf" srcId="{10EEE7BA-C876-475A-8360-0B11F61AB66B}" destId="{D4A1D533-A0CD-4AFA-94C6-18B3AC74C240}" srcOrd="0" destOrd="0" presId="urn:microsoft.com/office/officeart/2018/2/layout/IconVerticalSolidList"/>
    <dgm:cxn modelId="{531DD96C-6AB1-451C-BB68-3B3DC998A5A4}" type="presParOf" srcId="{10EEE7BA-C876-475A-8360-0B11F61AB66B}" destId="{562C89E6-B6CA-47EE-A243-9A15725C11B4}" srcOrd="1" destOrd="0" presId="urn:microsoft.com/office/officeart/2018/2/layout/IconVerticalSolidList"/>
    <dgm:cxn modelId="{E527277E-EE9E-4ABE-8CB1-72D99CB1E32E}" type="presParOf" srcId="{10EEE7BA-C876-475A-8360-0B11F61AB66B}" destId="{F2F25ADA-F1DF-4343-A3FF-B472BB2D95BC}" srcOrd="2" destOrd="0" presId="urn:microsoft.com/office/officeart/2018/2/layout/IconVerticalSolidList"/>
    <dgm:cxn modelId="{C2BBCD14-EEA2-4FED-9D13-A5B083F37635}" type="presParOf" srcId="{10EEE7BA-C876-475A-8360-0B11F61AB66B}" destId="{2D9B9C4C-0CE8-4121-8EEB-8357F273B6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0A94E5-C244-4437-835D-DD90A680545D}"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E24DE9C7-D7F1-4C53-9790-3EAE094EF705}">
      <dgm:prSet/>
      <dgm:spPr/>
      <dgm:t>
        <a:bodyPr/>
        <a:lstStyle/>
        <a:p>
          <a:r>
            <a:rPr lang="en-GB"/>
            <a:t>The user deposits stablecoin or Tezos into the dApp via smart contract.</a:t>
          </a:r>
          <a:endParaRPr lang="en-US"/>
        </a:p>
      </dgm:t>
    </dgm:pt>
    <dgm:pt modelId="{463207D9-4D47-4E64-9AD6-C8B7AB759FCC}" type="parTrans" cxnId="{D0CA90EC-D423-4A37-AAC0-635F64DE76DE}">
      <dgm:prSet/>
      <dgm:spPr/>
      <dgm:t>
        <a:bodyPr/>
        <a:lstStyle/>
        <a:p>
          <a:endParaRPr lang="en-US"/>
        </a:p>
      </dgm:t>
    </dgm:pt>
    <dgm:pt modelId="{307637C3-E366-4824-9A6A-0A03E0B4EC96}" type="sibTrans" cxnId="{D0CA90EC-D423-4A37-AAC0-635F64DE76DE}">
      <dgm:prSet phldrT="1" phldr="0"/>
      <dgm:spPr/>
      <dgm:t>
        <a:bodyPr/>
        <a:lstStyle/>
        <a:p>
          <a:r>
            <a:rPr lang="en-US"/>
            <a:t>1</a:t>
          </a:r>
        </a:p>
      </dgm:t>
    </dgm:pt>
    <dgm:pt modelId="{9FBF453B-0C9F-4355-AD18-9209096C0D53}">
      <dgm:prSet/>
      <dgm:spPr/>
      <dgm:t>
        <a:bodyPr/>
        <a:lstStyle/>
        <a:p>
          <a:r>
            <a:rPr lang="en-GB"/>
            <a:t>The smart contract then stores the amount deposited and the associated address as a receipt.</a:t>
          </a:r>
          <a:endParaRPr lang="en-US"/>
        </a:p>
      </dgm:t>
    </dgm:pt>
    <dgm:pt modelId="{FABC815E-AB9E-4955-BE83-96D2816F4865}" type="parTrans" cxnId="{B3D95CD7-1994-4502-8746-F744D114C868}">
      <dgm:prSet/>
      <dgm:spPr/>
      <dgm:t>
        <a:bodyPr/>
        <a:lstStyle/>
        <a:p>
          <a:endParaRPr lang="en-US"/>
        </a:p>
      </dgm:t>
    </dgm:pt>
    <dgm:pt modelId="{61FDDEF1-C347-4028-AB9F-DE0AC41D2B58}" type="sibTrans" cxnId="{B3D95CD7-1994-4502-8746-F744D114C868}">
      <dgm:prSet phldrT="2" phldr="0"/>
      <dgm:spPr/>
      <dgm:t>
        <a:bodyPr/>
        <a:lstStyle/>
        <a:p>
          <a:r>
            <a:rPr lang="en-US"/>
            <a:t>2</a:t>
          </a:r>
        </a:p>
      </dgm:t>
    </dgm:pt>
    <dgm:pt modelId="{0C237AA7-2AA4-46D6-89E0-704FD8BEE961}">
      <dgm:prSet/>
      <dgm:spPr/>
      <dgm:t>
        <a:bodyPr/>
        <a:lstStyle/>
        <a:p>
          <a:r>
            <a:rPr lang="en-GB"/>
            <a:t>The user can withdraw by initiating a deletion of receipt; thus, the smart contract will send all of what is in the</a:t>
          </a:r>
          <a:r>
            <a:rPr lang="en-GB" b="0"/>
            <a:t> receipt to the user.</a:t>
          </a:r>
          <a:endParaRPr lang="en-US" b="0"/>
        </a:p>
      </dgm:t>
    </dgm:pt>
    <dgm:pt modelId="{76F366D2-4FB6-4497-A480-1C6A2396BCA4}" type="parTrans" cxnId="{F576EF2E-BAA8-40EE-A88E-09756782AF01}">
      <dgm:prSet/>
      <dgm:spPr/>
      <dgm:t>
        <a:bodyPr/>
        <a:lstStyle/>
        <a:p>
          <a:endParaRPr lang="en-US"/>
        </a:p>
      </dgm:t>
    </dgm:pt>
    <dgm:pt modelId="{8E4C3AD8-3551-4D1C-825C-5EF2E9C73BAD}" type="sibTrans" cxnId="{F576EF2E-BAA8-40EE-A88E-09756782AF01}">
      <dgm:prSet phldrT="3" phldr="0"/>
      <dgm:spPr/>
      <dgm:t>
        <a:bodyPr/>
        <a:lstStyle/>
        <a:p>
          <a:r>
            <a:rPr lang="en-US"/>
            <a:t>3</a:t>
          </a:r>
        </a:p>
      </dgm:t>
    </dgm:pt>
    <dgm:pt modelId="{2737968C-7DF1-4C6C-BB54-E6E618A5E29A}">
      <dgm:prSet/>
      <dgm:spPr/>
      <dgm:t>
        <a:bodyPr/>
        <a:lstStyle/>
        <a:p>
          <a:r>
            <a:rPr lang="en-GB"/>
            <a:t>The user can also enter a tournament by buying a ticket with the correct balance to cover for ticket and the deposit for that specific tournament.</a:t>
          </a:r>
          <a:endParaRPr lang="en-US"/>
        </a:p>
      </dgm:t>
    </dgm:pt>
    <dgm:pt modelId="{02D1220E-D780-49FE-9622-F3D3115564E0}" type="parTrans" cxnId="{EA12EAEE-80AE-4A4B-A174-EFE453C2112F}">
      <dgm:prSet/>
      <dgm:spPr/>
      <dgm:t>
        <a:bodyPr/>
        <a:lstStyle/>
        <a:p>
          <a:endParaRPr lang="en-US"/>
        </a:p>
      </dgm:t>
    </dgm:pt>
    <dgm:pt modelId="{6E253B41-793A-4B88-B9D8-9C0C364183B0}" type="sibTrans" cxnId="{EA12EAEE-80AE-4A4B-A174-EFE453C2112F}">
      <dgm:prSet phldrT="4" phldr="0"/>
      <dgm:spPr/>
      <dgm:t>
        <a:bodyPr/>
        <a:lstStyle/>
        <a:p>
          <a:r>
            <a:rPr lang="en-US"/>
            <a:t>4</a:t>
          </a:r>
        </a:p>
      </dgm:t>
    </dgm:pt>
    <dgm:pt modelId="{EA1B4B3B-3645-49FA-9F65-0BB4D58F684E}">
      <dgm:prSet custT="1"/>
      <dgm:spPr/>
      <dgm:t>
        <a:bodyPr/>
        <a:lstStyle/>
        <a:p>
          <a:r>
            <a:rPr lang="en-GB" sz="1050"/>
            <a:t>The smart contract creates a new ticket for this user and deducts the balance, the ticket states the tournament ID and increments the player list of the tournament by one.</a:t>
          </a:r>
          <a:endParaRPr lang="en-US" sz="1050"/>
        </a:p>
      </dgm:t>
    </dgm:pt>
    <dgm:pt modelId="{19CC70B7-3449-44EA-8D4E-578A40F898BB}" type="parTrans" cxnId="{40C212D2-7C09-402B-89B6-D383F6359FF2}">
      <dgm:prSet/>
      <dgm:spPr/>
      <dgm:t>
        <a:bodyPr/>
        <a:lstStyle/>
        <a:p>
          <a:endParaRPr lang="en-US"/>
        </a:p>
      </dgm:t>
    </dgm:pt>
    <dgm:pt modelId="{07243810-8AA9-4762-8FC0-830AD3EBFD04}" type="sibTrans" cxnId="{40C212D2-7C09-402B-89B6-D383F6359FF2}">
      <dgm:prSet phldrT="5" phldr="0"/>
      <dgm:spPr/>
      <dgm:t>
        <a:bodyPr/>
        <a:lstStyle/>
        <a:p>
          <a:r>
            <a:rPr lang="en-US"/>
            <a:t>5</a:t>
          </a:r>
        </a:p>
      </dgm:t>
    </dgm:pt>
    <dgm:pt modelId="{88CFCB8C-93BA-4EDA-A4D9-8A1FB3E51397}">
      <dgm:prSet/>
      <dgm:spPr/>
      <dgm:t>
        <a:bodyPr/>
        <a:lstStyle/>
        <a:p>
          <a:r>
            <a:rPr lang="en-GB"/>
            <a:t>After validation of winner the smart contract sends all the winnings to the winner and will distribute the liar pot to the validators.</a:t>
          </a:r>
          <a:endParaRPr lang="en-US"/>
        </a:p>
      </dgm:t>
    </dgm:pt>
    <dgm:pt modelId="{FBF872AD-FD74-4F88-B2F2-D76C00230DD6}" type="parTrans" cxnId="{F89BBA93-90D5-42DF-9518-2C88D421B13C}">
      <dgm:prSet/>
      <dgm:spPr/>
      <dgm:t>
        <a:bodyPr/>
        <a:lstStyle/>
        <a:p>
          <a:endParaRPr lang="en-US"/>
        </a:p>
      </dgm:t>
    </dgm:pt>
    <dgm:pt modelId="{7D737967-3812-4320-B3FB-F1C7F0C58A27}" type="sibTrans" cxnId="{F89BBA93-90D5-42DF-9518-2C88D421B13C}">
      <dgm:prSet phldrT="6" phldr="0"/>
      <dgm:spPr/>
      <dgm:t>
        <a:bodyPr/>
        <a:lstStyle/>
        <a:p>
          <a:r>
            <a:rPr lang="en-US"/>
            <a:t>6</a:t>
          </a:r>
        </a:p>
      </dgm:t>
    </dgm:pt>
    <dgm:pt modelId="{A545A8F4-1AB1-4E53-9A1F-EFB39B166AFC}" type="pres">
      <dgm:prSet presAssocID="{D40A94E5-C244-4437-835D-DD90A680545D}" presName="linearFlow" presStyleCnt="0">
        <dgm:presLayoutVars>
          <dgm:dir/>
          <dgm:animLvl val="lvl"/>
          <dgm:resizeHandles val="exact"/>
        </dgm:presLayoutVars>
      </dgm:prSet>
      <dgm:spPr/>
    </dgm:pt>
    <dgm:pt modelId="{595DE5BC-BAB3-42F9-AC49-BE102A55406C}" type="pres">
      <dgm:prSet presAssocID="{E24DE9C7-D7F1-4C53-9790-3EAE094EF705}" presName="compositeNode" presStyleCnt="0"/>
      <dgm:spPr/>
    </dgm:pt>
    <dgm:pt modelId="{77893558-844C-4D2A-8A85-C5A0FB77FE8D}" type="pres">
      <dgm:prSet presAssocID="{E24DE9C7-D7F1-4C53-9790-3EAE094EF705}" presName="parTx" presStyleLbl="node1" presStyleIdx="0" presStyleCnt="0">
        <dgm:presLayoutVars>
          <dgm:chMax val="0"/>
          <dgm:chPref val="0"/>
          <dgm:bulletEnabled val="1"/>
        </dgm:presLayoutVars>
      </dgm:prSet>
      <dgm:spPr/>
    </dgm:pt>
    <dgm:pt modelId="{D624E351-B879-4E97-AD76-AFF95622ABAF}" type="pres">
      <dgm:prSet presAssocID="{E24DE9C7-D7F1-4C53-9790-3EAE094EF705}" presName="parSh" presStyleCnt="0"/>
      <dgm:spPr/>
    </dgm:pt>
    <dgm:pt modelId="{0854650D-9C9F-4C98-9C5E-6E79F2F54C44}" type="pres">
      <dgm:prSet presAssocID="{E24DE9C7-D7F1-4C53-9790-3EAE094EF705}" presName="lineNode" presStyleLbl="alignAccFollowNode1" presStyleIdx="0" presStyleCnt="18"/>
      <dgm:spPr/>
    </dgm:pt>
    <dgm:pt modelId="{C69958C9-E54A-45E0-8578-33E4E4E7D975}" type="pres">
      <dgm:prSet presAssocID="{E24DE9C7-D7F1-4C53-9790-3EAE094EF705}" presName="lineArrowNode" presStyleLbl="alignAccFollowNode1" presStyleIdx="1" presStyleCnt="18"/>
      <dgm:spPr/>
    </dgm:pt>
    <dgm:pt modelId="{0D7DC59F-1AA4-4653-A9E5-78FD7984FAC1}" type="pres">
      <dgm:prSet presAssocID="{307637C3-E366-4824-9A6A-0A03E0B4EC96}" presName="sibTransNodeCircle" presStyleLbl="alignNode1" presStyleIdx="0" presStyleCnt="6">
        <dgm:presLayoutVars>
          <dgm:chMax val="0"/>
          <dgm:bulletEnabled/>
        </dgm:presLayoutVars>
      </dgm:prSet>
      <dgm:spPr/>
    </dgm:pt>
    <dgm:pt modelId="{A62590AD-FB67-43C8-BECC-1D5F74584CFB}" type="pres">
      <dgm:prSet presAssocID="{307637C3-E366-4824-9A6A-0A03E0B4EC96}" presName="spacerBetweenCircleAndCallout" presStyleCnt="0">
        <dgm:presLayoutVars/>
      </dgm:prSet>
      <dgm:spPr/>
    </dgm:pt>
    <dgm:pt modelId="{6196D503-17AB-40BF-8F01-32B4996F193D}" type="pres">
      <dgm:prSet presAssocID="{E24DE9C7-D7F1-4C53-9790-3EAE094EF705}" presName="nodeText" presStyleLbl="alignAccFollowNode1" presStyleIdx="2" presStyleCnt="18">
        <dgm:presLayoutVars>
          <dgm:bulletEnabled val="1"/>
        </dgm:presLayoutVars>
      </dgm:prSet>
      <dgm:spPr/>
    </dgm:pt>
    <dgm:pt modelId="{D5D1DC04-B86C-414D-BB74-96162A9F0405}" type="pres">
      <dgm:prSet presAssocID="{307637C3-E366-4824-9A6A-0A03E0B4EC96}" presName="sibTransComposite" presStyleCnt="0"/>
      <dgm:spPr/>
    </dgm:pt>
    <dgm:pt modelId="{9E92A51B-C46C-4902-998F-3B22D58B513A}" type="pres">
      <dgm:prSet presAssocID="{9FBF453B-0C9F-4355-AD18-9209096C0D53}" presName="compositeNode" presStyleCnt="0"/>
      <dgm:spPr/>
    </dgm:pt>
    <dgm:pt modelId="{6CB34315-C439-4CAC-9D5A-9A52F3FE12C7}" type="pres">
      <dgm:prSet presAssocID="{9FBF453B-0C9F-4355-AD18-9209096C0D53}" presName="parTx" presStyleLbl="node1" presStyleIdx="0" presStyleCnt="0">
        <dgm:presLayoutVars>
          <dgm:chMax val="0"/>
          <dgm:chPref val="0"/>
          <dgm:bulletEnabled val="1"/>
        </dgm:presLayoutVars>
      </dgm:prSet>
      <dgm:spPr/>
    </dgm:pt>
    <dgm:pt modelId="{6CC5EF33-904D-490E-8AD8-3EC2DC65E040}" type="pres">
      <dgm:prSet presAssocID="{9FBF453B-0C9F-4355-AD18-9209096C0D53}" presName="parSh" presStyleCnt="0"/>
      <dgm:spPr/>
    </dgm:pt>
    <dgm:pt modelId="{3894D6F7-DDF2-4BF7-AF63-9EE0DB78E6FA}" type="pres">
      <dgm:prSet presAssocID="{9FBF453B-0C9F-4355-AD18-9209096C0D53}" presName="lineNode" presStyleLbl="alignAccFollowNode1" presStyleIdx="3" presStyleCnt="18"/>
      <dgm:spPr/>
    </dgm:pt>
    <dgm:pt modelId="{6F03D5FB-EE79-4F6E-8D8F-55EDDF1BC3CE}" type="pres">
      <dgm:prSet presAssocID="{9FBF453B-0C9F-4355-AD18-9209096C0D53}" presName="lineArrowNode" presStyleLbl="alignAccFollowNode1" presStyleIdx="4" presStyleCnt="18"/>
      <dgm:spPr/>
    </dgm:pt>
    <dgm:pt modelId="{92C9A0D5-D597-488B-AE97-2A998A46C263}" type="pres">
      <dgm:prSet presAssocID="{61FDDEF1-C347-4028-AB9F-DE0AC41D2B58}" presName="sibTransNodeCircle" presStyleLbl="alignNode1" presStyleIdx="1" presStyleCnt="6">
        <dgm:presLayoutVars>
          <dgm:chMax val="0"/>
          <dgm:bulletEnabled/>
        </dgm:presLayoutVars>
      </dgm:prSet>
      <dgm:spPr/>
    </dgm:pt>
    <dgm:pt modelId="{00667C80-CACB-42F1-B87B-D57D6772E051}" type="pres">
      <dgm:prSet presAssocID="{61FDDEF1-C347-4028-AB9F-DE0AC41D2B58}" presName="spacerBetweenCircleAndCallout" presStyleCnt="0">
        <dgm:presLayoutVars/>
      </dgm:prSet>
      <dgm:spPr/>
    </dgm:pt>
    <dgm:pt modelId="{D9BB9503-35C0-4477-ADAB-5381800FBE47}" type="pres">
      <dgm:prSet presAssocID="{9FBF453B-0C9F-4355-AD18-9209096C0D53}" presName="nodeText" presStyleLbl="alignAccFollowNode1" presStyleIdx="5" presStyleCnt="18">
        <dgm:presLayoutVars>
          <dgm:bulletEnabled val="1"/>
        </dgm:presLayoutVars>
      </dgm:prSet>
      <dgm:spPr/>
    </dgm:pt>
    <dgm:pt modelId="{21D41305-F45E-4DE3-94FB-AA73A79093E6}" type="pres">
      <dgm:prSet presAssocID="{61FDDEF1-C347-4028-AB9F-DE0AC41D2B58}" presName="sibTransComposite" presStyleCnt="0"/>
      <dgm:spPr/>
    </dgm:pt>
    <dgm:pt modelId="{9ED3F1E0-807C-48D0-A602-65A8211ED1CA}" type="pres">
      <dgm:prSet presAssocID="{0C237AA7-2AA4-46D6-89E0-704FD8BEE961}" presName="compositeNode" presStyleCnt="0"/>
      <dgm:spPr/>
    </dgm:pt>
    <dgm:pt modelId="{09900BCF-F88C-416E-B35A-9E2798AD0092}" type="pres">
      <dgm:prSet presAssocID="{0C237AA7-2AA4-46D6-89E0-704FD8BEE961}" presName="parTx" presStyleLbl="node1" presStyleIdx="0" presStyleCnt="0">
        <dgm:presLayoutVars>
          <dgm:chMax val="0"/>
          <dgm:chPref val="0"/>
          <dgm:bulletEnabled val="1"/>
        </dgm:presLayoutVars>
      </dgm:prSet>
      <dgm:spPr/>
    </dgm:pt>
    <dgm:pt modelId="{66BCDD91-06B8-472D-A6D6-BCFABC04A7A9}" type="pres">
      <dgm:prSet presAssocID="{0C237AA7-2AA4-46D6-89E0-704FD8BEE961}" presName="parSh" presStyleCnt="0"/>
      <dgm:spPr/>
    </dgm:pt>
    <dgm:pt modelId="{0263296C-77FD-4D3B-BF52-68ED327E34BE}" type="pres">
      <dgm:prSet presAssocID="{0C237AA7-2AA4-46D6-89E0-704FD8BEE961}" presName="lineNode" presStyleLbl="alignAccFollowNode1" presStyleIdx="6" presStyleCnt="18"/>
      <dgm:spPr/>
    </dgm:pt>
    <dgm:pt modelId="{D6119F49-55E1-4B77-92FA-DEAF9AF7FA34}" type="pres">
      <dgm:prSet presAssocID="{0C237AA7-2AA4-46D6-89E0-704FD8BEE961}" presName="lineArrowNode" presStyleLbl="alignAccFollowNode1" presStyleIdx="7" presStyleCnt="18"/>
      <dgm:spPr/>
    </dgm:pt>
    <dgm:pt modelId="{F72EA9B2-86F6-43EF-A5D0-449BF047A45C}" type="pres">
      <dgm:prSet presAssocID="{8E4C3AD8-3551-4D1C-825C-5EF2E9C73BAD}" presName="sibTransNodeCircle" presStyleLbl="alignNode1" presStyleIdx="2" presStyleCnt="6">
        <dgm:presLayoutVars>
          <dgm:chMax val="0"/>
          <dgm:bulletEnabled/>
        </dgm:presLayoutVars>
      </dgm:prSet>
      <dgm:spPr/>
    </dgm:pt>
    <dgm:pt modelId="{0815B11A-8301-4463-A42A-B139BAF813F0}" type="pres">
      <dgm:prSet presAssocID="{8E4C3AD8-3551-4D1C-825C-5EF2E9C73BAD}" presName="spacerBetweenCircleAndCallout" presStyleCnt="0">
        <dgm:presLayoutVars/>
      </dgm:prSet>
      <dgm:spPr/>
    </dgm:pt>
    <dgm:pt modelId="{09428793-E51A-45A9-833F-AB5E4A12265A}" type="pres">
      <dgm:prSet presAssocID="{0C237AA7-2AA4-46D6-89E0-704FD8BEE961}" presName="nodeText" presStyleLbl="alignAccFollowNode1" presStyleIdx="8" presStyleCnt="18">
        <dgm:presLayoutVars>
          <dgm:bulletEnabled val="1"/>
        </dgm:presLayoutVars>
      </dgm:prSet>
      <dgm:spPr/>
    </dgm:pt>
    <dgm:pt modelId="{75767608-10D7-4CA3-B612-901DF76A44BA}" type="pres">
      <dgm:prSet presAssocID="{8E4C3AD8-3551-4D1C-825C-5EF2E9C73BAD}" presName="sibTransComposite" presStyleCnt="0"/>
      <dgm:spPr/>
    </dgm:pt>
    <dgm:pt modelId="{2346CCAF-9659-4FCD-B16B-85096CA186A0}" type="pres">
      <dgm:prSet presAssocID="{2737968C-7DF1-4C6C-BB54-E6E618A5E29A}" presName="compositeNode" presStyleCnt="0"/>
      <dgm:spPr/>
    </dgm:pt>
    <dgm:pt modelId="{184D3F97-38E7-47CD-B98F-93FC2842C099}" type="pres">
      <dgm:prSet presAssocID="{2737968C-7DF1-4C6C-BB54-E6E618A5E29A}" presName="parTx" presStyleLbl="node1" presStyleIdx="0" presStyleCnt="0">
        <dgm:presLayoutVars>
          <dgm:chMax val="0"/>
          <dgm:chPref val="0"/>
          <dgm:bulletEnabled val="1"/>
        </dgm:presLayoutVars>
      </dgm:prSet>
      <dgm:spPr/>
    </dgm:pt>
    <dgm:pt modelId="{668E0719-E7A0-44F8-B87D-C75A8B5EFC5A}" type="pres">
      <dgm:prSet presAssocID="{2737968C-7DF1-4C6C-BB54-E6E618A5E29A}" presName="parSh" presStyleCnt="0"/>
      <dgm:spPr/>
    </dgm:pt>
    <dgm:pt modelId="{5A0C1C4F-AE41-4B4C-8504-170295BEDFEC}" type="pres">
      <dgm:prSet presAssocID="{2737968C-7DF1-4C6C-BB54-E6E618A5E29A}" presName="lineNode" presStyleLbl="alignAccFollowNode1" presStyleIdx="9" presStyleCnt="18"/>
      <dgm:spPr/>
    </dgm:pt>
    <dgm:pt modelId="{7DE73FD5-60DE-4080-8752-02796A16F602}" type="pres">
      <dgm:prSet presAssocID="{2737968C-7DF1-4C6C-BB54-E6E618A5E29A}" presName="lineArrowNode" presStyleLbl="alignAccFollowNode1" presStyleIdx="10" presStyleCnt="18"/>
      <dgm:spPr/>
    </dgm:pt>
    <dgm:pt modelId="{3DD7F554-D556-410E-9B32-6BA078E0044A}" type="pres">
      <dgm:prSet presAssocID="{6E253B41-793A-4B88-B9D8-9C0C364183B0}" presName="sibTransNodeCircle" presStyleLbl="alignNode1" presStyleIdx="3" presStyleCnt="6">
        <dgm:presLayoutVars>
          <dgm:chMax val="0"/>
          <dgm:bulletEnabled/>
        </dgm:presLayoutVars>
      </dgm:prSet>
      <dgm:spPr/>
    </dgm:pt>
    <dgm:pt modelId="{C15904E4-A02E-4B79-9D76-2DCB4B5C7B41}" type="pres">
      <dgm:prSet presAssocID="{6E253B41-793A-4B88-B9D8-9C0C364183B0}" presName="spacerBetweenCircleAndCallout" presStyleCnt="0">
        <dgm:presLayoutVars/>
      </dgm:prSet>
      <dgm:spPr/>
    </dgm:pt>
    <dgm:pt modelId="{4091E97E-EB4C-4341-A28F-39AA7644A8DB}" type="pres">
      <dgm:prSet presAssocID="{2737968C-7DF1-4C6C-BB54-E6E618A5E29A}" presName="nodeText" presStyleLbl="alignAccFollowNode1" presStyleIdx="11" presStyleCnt="18">
        <dgm:presLayoutVars>
          <dgm:bulletEnabled val="1"/>
        </dgm:presLayoutVars>
      </dgm:prSet>
      <dgm:spPr/>
    </dgm:pt>
    <dgm:pt modelId="{9591CFB5-A1FB-453F-AE75-48E4FD4FA529}" type="pres">
      <dgm:prSet presAssocID="{6E253B41-793A-4B88-B9D8-9C0C364183B0}" presName="sibTransComposite" presStyleCnt="0"/>
      <dgm:spPr/>
    </dgm:pt>
    <dgm:pt modelId="{C438EF54-DF8A-40F1-80DE-8A04D0E4E93D}" type="pres">
      <dgm:prSet presAssocID="{EA1B4B3B-3645-49FA-9F65-0BB4D58F684E}" presName="compositeNode" presStyleCnt="0"/>
      <dgm:spPr/>
    </dgm:pt>
    <dgm:pt modelId="{B65C8E5C-E843-4580-8025-CE58920DCCB2}" type="pres">
      <dgm:prSet presAssocID="{EA1B4B3B-3645-49FA-9F65-0BB4D58F684E}" presName="parTx" presStyleLbl="node1" presStyleIdx="0" presStyleCnt="0">
        <dgm:presLayoutVars>
          <dgm:chMax val="0"/>
          <dgm:chPref val="0"/>
          <dgm:bulletEnabled val="1"/>
        </dgm:presLayoutVars>
      </dgm:prSet>
      <dgm:spPr/>
    </dgm:pt>
    <dgm:pt modelId="{FB4A341A-5A9D-43AE-8402-A737FB103124}" type="pres">
      <dgm:prSet presAssocID="{EA1B4B3B-3645-49FA-9F65-0BB4D58F684E}" presName="parSh" presStyleCnt="0"/>
      <dgm:spPr/>
    </dgm:pt>
    <dgm:pt modelId="{F33EF174-C4D8-4102-B2EB-4C2051039B13}" type="pres">
      <dgm:prSet presAssocID="{EA1B4B3B-3645-49FA-9F65-0BB4D58F684E}" presName="lineNode" presStyleLbl="alignAccFollowNode1" presStyleIdx="12" presStyleCnt="18"/>
      <dgm:spPr/>
    </dgm:pt>
    <dgm:pt modelId="{97E23DF7-FA80-49F9-A253-6F3FB7002B4C}" type="pres">
      <dgm:prSet presAssocID="{EA1B4B3B-3645-49FA-9F65-0BB4D58F684E}" presName="lineArrowNode" presStyleLbl="alignAccFollowNode1" presStyleIdx="13" presStyleCnt="18"/>
      <dgm:spPr/>
    </dgm:pt>
    <dgm:pt modelId="{E81C9DC1-3493-4EA7-B342-7BB97224DD8C}" type="pres">
      <dgm:prSet presAssocID="{07243810-8AA9-4762-8FC0-830AD3EBFD04}" presName="sibTransNodeCircle" presStyleLbl="alignNode1" presStyleIdx="4" presStyleCnt="6">
        <dgm:presLayoutVars>
          <dgm:chMax val="0"/>
          <dgm:bulletEnabled/>
        </dgm:presLayoutVars>
      </dgm:prSet>
      <dgm:spPr/>
    </dgm:pt>
    <dgm:pt modelId="{F1877250-1416-4018-B051-0957EF46404A}" type="pres">
      <dgm:prSet presAssocID="{07243810-8AA9-4762-8FC0-830AD3EBFD04}" presName="spacerBetweenCircleAndCallout" presStyleCnt="0">
        <dgm:presLayoutVars/>
      </dgm:prSet>
      <dgm:spPr/>
    </dgm:pt>
    <dgm:pt modelId="{69063B51-C8D2-4A55-AF9F-9754AE7B20FD}" type="pres">
      <dgm:prSet presAssocID="{EA1B4B3B-3645-49FA-9F65-0BB4D58F684E}" presName="nodeText" presStyleLbl="alignAccFollowNode1" presStyleIdx="14" presStyleCnt="18">
        <dgm:presLayoutVars>
          <dgm:bulletEnabled val="1"/>
        </dgm:presLayoutVars>
      </dgm:prSet>
      <dgm:spPr/>
    </dgm:pt>
    <dgm:pt modelId="{961A83B0-D8C0-449D-8CF2-FBD808F27B9F}" type="pres">
      <dgm:prSet presAssocID="{07243810-8AA9-4762-8FC0-830AD3EBFD04}" presName="sibTransComposite" presStyleCnt="0"/>
      <dgm:spPr/>
    </dgm:pt>
    <dgm:pt modelId="{DE91C8D3-FE97-484F-9679-780B47293434}" type="pres">
      <dgm:prSet presAssocID="{88CFCB8C-93BA-4EDA-A4D9-8A1FB3E51397}" presName="compositeNode" presStyleCnt="0"/>
      <dgm:spPr/>
    </dgm:pt>
    <dgm:pt modelId="{D1572650-31E9-4378-A3BD-21445B330767}" type="pres">
      <dgm:prSet presAssocID="{88CFCB8C-93BA-4EDA-A4D9-8A1FB3E51397}" presName="parTx" presStyleLbl="node1" presStyleIdx="0" presStyleCnt="0">
        <dgm:presLayoutVars>
          <dgm:chMax val="0"/>
          <dgm:chPref val="0"/>
          <dgm:bulletEnabled val="1"/>
        </dgm:presLayoutVars>
      </dgm:prSet>
      <dgm:spPr/>
    </dgm:pt>
    <dgm:pt modelId="{A9197645-51BD-476D-B2FC-5E419FB01E5B}" type="pres">
      <dgm:prSet presAssocID="{88CFCB8C-93BA-4EDA-A4D9-8A1FB3E51397}" presName="parSh" presStyleCnt="0"/>
      <dgm:spPr/>
    </dgm:pt>
    <dgm:pt modelId="{6D828213-FFB7-4577-9E12-002C56553190}" type="pres">
      <dgm:prSet presAssocID="{88CFCB8C-93BA-4EDA-A4D9-8A1FB3E51397}" presName="lineNode" presStyleLbl="alignAccFollowNode1" presStyleIdx="15" presStyleCnt="18"/>
      <dgm:spPr/>
    </dgm:pt>
    <dgm:pt modelId="{9688D541-5E19-477E-A298-31EE1DFF0269}" type="pres">
      <dgm:prSet presAssocID="{88CFCB8C-93BA-4EDA-A4D9-8A1FB3E51397}" presName="lineArrowNode" presStyleLbl="alignAccFollowNode1" presStyleIdx="16" presStyleCnt="18"/>
      <dgm:spPr/>
    </dgm:pt>
    <dgm:pt modelId="{DFA93FB9-BDAB-4651-B207-888F57E6B830}" type="pres">
      <dgm:prSet presAssocID="{7D737967-3812-4320-B3FB-F1C7F0C58A27}" presName="sibTransNodeCircle" presStyleLbl="alignNode1" presStyleIdx="5" presStyleCnt="6">
        <dgm:presLayoutVars>
          <dgm:chMax val="0"/>
          <dgm:bulletEnabled/>
        </dgm:presLayoutVars>
      </dgm:prSet>
      <dgm:spPr/>
    </dgm:pt>
    <dgm:pt modelId="{1129921B-3BC1-4A80-9C27-241F3596F0C7}" type="pres">
      <dgm:prSet presAssocID="{7D737967-3812-4320-B3FB-F1C7F0C58A27}" presName="spacerBetweenCircleAndCallout" presStyleCnt="0">
        <dgm:presLayoutVars/>
      </dgm:prSet>
      <dgm:spPr/>
    </dgm:pt>
    <dgm:pt modelId="{25981676-366F-41F3-9739-0CC540E7A2C4}" type="pres">
      <dgm:prSet presAssocID="{88CFCB8C-93BA-4EDA-A4D9-8A1FB3E51397}" presName="nodeText" presStyleLbl="alignAccFollowNode1" presStyleIdx="17" presStyleCnt="18" custLinFactNeighborX="0">
        <dgm:presLayoutVars>
          <dgm:bulletEnabled val="1"/>
        </dgm:presLayoutVars>
      </dgm:prSet>
      <dgm:spPr/>
    </dgm:pt>
  </dgm:ptLst>
  <dgm:cxnLst>
    <dgm:cxn modelId="{8FA0D618-20FF-4EFA-8073-B75DAF2608EE}" type="presOf" srcId="{61FDDEF1-C347-4028-AB9F-DE0AC41D2B58}" destId="{92C9A0D5-D597-488B-AE97-2A998A46C263}" srcOrd="0" destOrd="0" presId="urn:microsoft.com/office/officeart/2016/7/layout/LinearArrowProcessNumbered"/>
    <dgm:cxn modelId="{3B1BBB1F-CE13-47BB-9460-DA1684A91F9F}" type="presOf" srcId="{E24DE9C7-D7F1-4C53-9790-3EAE094EF705}" destId="{6196D503-17AB-40BF-8F01-32B4996F193D}" srcOrd="0" destOrd="0" presId="urn:microsoft.com/office/officeart/2016/7/layout/LinearArrowProcessNumbered"/>
    <dgm:cxn modelId="{F576EF2E-BAA8-40EE-A88E-09756782AF01}" srcId="{D40A94E5-C244-4437-835D-DD90A680545D}" destId="{0C237AA7-2AA4-46D6-89E0-704FD8BEE961}" srcOrd="2" destOrd="0" parTransId="{76F366D2-4FB6-4497-A480-1C6A2396BCA4}" sibTransId="{8E4C3AD8-3551-4D1C-825C-5EF2E9C73BAD}"/>
    <dgm:cxn modelId="{FDBFCA3E-89B9-4C65-9A93-185D1D193DE5}" type="presOf" srcId="{88CFCB8C-93BA-4EDA-A4D9-8A1FB3E51397}" destId="{25981676-366F-41F3-9739-0CC540E7A2C4}" srcOrd="0" destOrd="0" presId="urn:microsoft.com/office/officeart/2016/7/layout/LinearArrowProcessNumbered"/>
    <dgm:cxn modelId="{6C756A64-4C5B-490E-9D26-3380701DC312}" type="presOf" srcId="{0C237AA7-2AA4-46D6-89E0-704FD8BEE961}" destId="{09428793-E51A-45A9-833F-AB5E4A12265A}" srcOrd="0" destOrd="0" presId="urn:microsoft.com/office/officeart/2016/7/layout/LinearArrowProcessNumbered"/>
    <dgm:cxn modelId="{12990046-9923-4B0F-9003-0EDE15A033BC}" type="presOf" srcId="{7D737967-3812-4320-B3FB-F1C7F0C58A27}" destId="{DFA93FB9-BDAB-4651-B207-888F57E6B830}" srcOrd="0" destOrd="0" presId="urn:microsoft.com/office/officeart/2016/7/layout/LinearArrowProcessNumbered"/>
    <dgm:cxn modelId="{3448836D-A84B-4BAC-8A86-C9627AE1062E}" type="presOf" srcId="{9FBF453B-0C9F-4355-AD18-9209096C0D53}" destId="{D9BB9503-35C0-4477-ADAB-5381800FBE47}" srcOrd="0" destOrd="0" presId="urn:microsoft.com/office/officeart/2016/7/layout/LinearArrowProcessNumbered"/>
    <dgm:cxn modelId="{50A9AE6F-21CA-4C51-8B09-A79D56EDFEF6}" type="presOf" srcId="{07243810-8AA9-4762-8FC0-830AD3EBFD04}" destId="{E81C9DC1-3493-4EA7-B342-7BB97224DD8C}" srcOrd="0" destOrd="0" presId="urn:microsoft.com/office/officeart/2016/7/layout/LinearArrowProcessNumbered"/>
    <dgm:cxn modelId="{50AA1B73-C25C-4ED8-81A0-CF62FC5465E7}" type="presOf" srcId="{8E4C3AD8-3551-4D1C-825C-5EF2E9C73BAD}" destId="{F72EA9B2-86F6-43EF-A5D0-449BF047A45C}" srcOrd="0" destOrd="0" presId="urn:microsoft.com/office/officeart/2016/7/layout/LinearArrowProcessNumbered"/>
    <dgm:cxn modelId="{E7012F73-2A88-480E-987C-2CD553D8235E}" type="presOf" srcId="{EA1B4B3B-3645-49FA-9F65-0BB4D58F684E}" destId="{69063B51-C8D2-4A55-AF9F-9754AE7B20FD}" srcOrd="0" destOrd="0" presId="urn:microsoft.com/office/officeart/2016/7/layout/LinearArrowProcessNumbered"/>
    <dgm:cxn modelId="{BD0EFC7D-5202-4BED-87D4-68E13A85DA58}" type="presOf" srcId="{D40A94E5-C244-4437-835D-DD90A680545D}" destId="{A545A8F4-1AB1-4E53-9A1F-EFB39B166AFC}" srcOrd="0" destOrd="0" presId="urn:microsoft.com/office/officeart/2016/7/layout/LinearArrowProcessNumbered"/>
    <dgm:cxn modelId="{F89BBA93-90D5-42DF-9518-2C88D421B13C}" srcId="{D40A94E5-C244-4437-835D-DD90A680545D}" destId="{88CFCB8C-93BA-4EDA-A4D9-8A1FB3E51397}" srcOrd="5" destOrd="0" parTransId="{FBF872AD-FD74-4F88-B2F2-D76C00230DD6}" sibTransId="{7D737967-3812-4320-B3FB-F1C7F0C58A27}"/>
    <dgm:cxn modelId="{06C1B6B8-B59D-4D71-812E-87201E725810}" type="presOf" srcId="{6E253B41-793A-4B88-B9D8-9C0C364183B0}" destId="{3DD7F554-D556-410E-9B32-6BA078E0044A}" srcOrd="0" destOrd="0" presId="urn:microsoft.com/office/officeart/2016/7/layout/LinearArrowProcessNumbered"/>
    <dgm:cxn modelId="{40C212D2-7C09-402B-89B6-D383F6359FF2}" srcId="{D40A94E5-C244-4437-835D-DD90A680545D}" destId="{EA1B4B3B-3645-49FA-9F65-0BB4D58F684E}" srcOrd="4" destOrd="0" parTransId="{19CC70B7-3449-44EA-8D4E-578A40F898BB}" sibTransId="{07243810-8AA9-4762-8FC0-830AD3EBFD04}"/>
    <dgm:cxn modelId="{B3D95CD7-1994-4502-8746-F744D114C868}" srcId="{D40A94E5-C244-4437-835D-DD90A680545D}" destId="{9FBF453B-0C9F-4355-AD18-9209096C0D53}" srcOrd="1" destOrd="0" parTransId="{FABC815E-AB9E-4955-BE83-96D2816F4865}" sibTransId="{61FDDEF1-C347-4028-AB9F-DE0AC41D2B58}"/>
    <dgm:cxn modelId="{D0CA90EC-D423-4A37-AAC0-635F64DE76DE}" srcId="{D40A94E5-C244-4437-835D-DD90A680545D}" destId="{E24DE9C7-D7F1-4C53-9790-3EAE094EF705}" srcOrd="0" destOrd="0" parTransId="{463207D9-4D47-4E64-9AD6-C8B7AB759FCC}" sibTransId="{307637C3-E366-4824-9A6A-0A03E0B4EC96}"/>
    <dgm:cxn modelId="{EA12EAEE-80AE-4A4B-A174-EFE453C2112F}" srcId="{D40A94E5-C244-4437-835D-DD90A680545D}" destId="{2737968C-7DF1-4C6C-BB54-E6E618A5E29A}" srcOrd="3" destOrd="0" parTransId="{02D1220E-D780-49FE-9622-F3D3115564E0}" sibTransId="{6E253B41-793A-4B88-B9D8-9C0C364183B0}"/>
    <dgm:cxn modelId="{E7A0BCF0-01C1-4C77-8A2C-593895274953}" type="presOf" srcId="{307637C3-E366-4824-9A6A-0A03E0B4EC96}" destId="{0D7DC59F-1AA4-4653-A9E5-78FD7984FAC1}" srcOrd="0" destOrd="0" presId="urn:microsoft.com/office/officeart/2016/7/layout/LinearArrowProcessNumbered"/>
    <dgm:cxn modelId="{158086FA-3D5A-4CAC-AE5A-66A36BD5E810}" type="presOf" srcId="{2737968C-7DF1-4C6C-BB54-E6E618A5E29A}" destId="{4091E97E-EB4C-4341-A28F-39AA7644A8DB}" srcOrd="0" destOrd="0" presId="urn:microsoft.com/office/officeart/2016/7/layout/LinearArrowProcessNumbered"/>
    <dgm:cxn modelId="{4B317D0D-1CD2-4766-89D4-B2B9D235DA10}" type="presParOf" srcId="{A545A8F4-1AB1-4E53-9A1F-EFB39B166AFC}" destId="{595DE5BC-BAB3-42F9-AC49-BE102A55406C}" srcOrd="0" destOrd="0" presId="urn:microsoft.com/office/officeart/2016/7/layout/LinearArrowProcessNumbered"/>
    <dgm:cxn modelId="{94E59CBD-7FA7-48B1-B40D-A494D2373C97}" type="presParOf" srcId="{595DE5BC-BAB3-42F9-AC49-BE102A55406C}" destId="{77893558-844C-4D2A-8A85-C5A0FB77FE8D}" srcOrd="0" destOrd="0" presId="urn:microsoft.com/office/officeart/2016/7/layout/LinearArrowProcessNumbered"/>
    <dgm:cxn modelId="{F6589B5B-EA90-42FE-9B84-D5C143719D4C}" type="presParOf" srcId="{595DE5BC-BAB3-42F9-AC49-BE102A55406C}" destId="{D624E351-B879-4E97-AD76-AFF95622ABAF}" srcOrd="1" destOrd="0" presId="urn:microsoft.com/office/officeart/2016/7/layout/LinearArrowProcessNumbered"/>
    <dgm:cxn modelId="{D44237E7-3888-42E9-B336-547F45BDE6CF}" type="presParOf" srcId="{D624E351-B879-4E97-AD76-AFF95622ABAF}" destId="{0854650D-9C9F-4C98-9C5E-6E79F2F54C44}" srcOrd="0" destOrd="0" presId="urn:microsoft.com/office/officeart/2016/7/layout/LinearArrowProcessNumbered"/>
    <dgm:cxn modelId="{9C97A8B4-4637-4E8D-9DF9-AC52B7C7FE95}" type="presParOf" srcId="{D624E351-B879-4E97-AD76-AFF95622ABAF}" destId="{C69958C9-E54A-45E0-8578-33E4E4E7D975}" srcOrd="1" destOrd="0" presId="urn:microsoft.com/office/officeart/2016/7/layout/LinearArrowProcessNumbered"/>
    <dgm:cxn modelId="{56B27B47-B7DD-4BD9-8DEB-EC2A918CAFF3}" type="presParOf" srcId="{D624E351-B879-4E97-AD76-AFF95622ABAF}" destId="{0D7DC59F-1AA4-4653-A9E5-78FD7984FAC1}" srcOrd="2" destOrd="0" presId="urn:microsoft.com/office/officeart/2016/7/layout/LinearArrowProcessNumbered"/>
    <dgm:cxn modelId="{CFAE40FD-8742-4709-AED4-E28A42B10FB5}" type="presParOf" srcId="{D624E351-B879-4E97-AD76-AFF95622ABAF}" destId="{A62590AD-FB67-43C8-BECC-1D5F74584CFB}" srcOrd="3" destOrd="0" presId="urn:microsoft.com/office/officeart/2016/7/layout/LinearArrowProcessNumbered"/>
    <dgm:cxn modelId="{26F7E297-0E12-44FD-A2BB-9491C885C958}" type="presParOf" srcId="{595DE5BC-BAB3-42F9-AC49-BE102A55406C}" destId="{6196D503-17AB-40BF-8F01-32B4996F193D}" srcOrd="2" destOrd="0" presId="urn:microsoft.com/office/officeart/2016/7/layout/LinearArrowProcessNumbered"/>
    <dgm:cxn modelId="{6C563AFC-3628-4D1F-8F07-F2C551562860}" type="presParOf" srcId="{A545A8F4-1AB1-4E53-9A1F-EFB39B166AFC}" destId="{D5D1DC04-B86C-414D-BB74-96162A9F0405}" srcOrd="1" destOrd="0" presId="urn:microsoft.com/office/officeart/2016/7/layout/LinearArrowProcessNumbered"/>
    <dgm:cxn modelId="{09746D7A-C1E2-4B9D-9C3E-0060685D399B}" type="presParOf" srcId="{A545A8F4-1AB1-4E53-9A1F-EFB39B166AFC}" destId="{9E92A51B-C46C-4902-998F-3B22D58B513A}" srcOrd="2" destOrd="0" presId="urn:microsoft.com/office/officeart/2016/7/layout/LinearArrowProcessNumbered"/>
    <dgm:cxn modelId="{2F302004-B308-4DAD-A92C-784BD398D75E}" type="presParOf" srcId="{9E92A51B-C46C-4902-998F-3B22D58B513A}" destId="{6CB34315-C439-4CAC-9D5A-9A52F3FE12C7}" srcOrd="0" destOrd="0" presId="urn:microsoft.com/office/officeart/2016/7/layout/LinearArrowProcessNumbered"/>
    <dgm:cxn modelId="{161EBD2A-C40D-4392-A9DB-4166900364DB}" type="presParOf" srcId="{9E92A51B-C46C-4902-998F-3B22D58B513A}" destId="{6CC5EF33-904D-490E-8AD8-3EC2DC65E040}" srcOrd="1" destOrd="0" presId="urn:microsoft.com/office/officeart/2016/7/layout/LinearArrowProcessNumbered"/>
    <dgm:cxn modelId="{A1C4AFD9-894B-4655-B2FA-018027CDEF21}" type="presParOf" srcId="{6CC5EF33-904D-490E-8AD8-3EC2DC65E040}" destId="{3894D6F7-DDF2-4BF7-AF63-9EE0DB78E6FA}" srcOrd="0" destOrd="0" presId="urn:microsoft.com/office/officeart/2016/7/layout/LinearArrowProcessNumbered"/>
    <dgm:cxn modelId="{7ECBCFD6-1A39-4C6E-83C3-C8DDC587C791}" type="presParOf" srcId="{6CC5EF33-904D-490E-8AD8-3EC2DC65E040}" destId="{6F03D5FB-EE79-4F6E-8D8F-55EDDF1BC3CE}" srcOrd="1" destOrd="0" presId="urn:microsoft.com/office/officeart/2016/7/layout/LinearArrowProcessNumbered"/>
    <dgm:cxn modelId="{56037E63-731D-4B05-BF8A-52BFB76882AE}" type="presParOf" srcId="{6CC5EF33-904D-490E-8AD8-3EC2DC65E040}" destId="{92C9A0D5-D597-488B-AE97-2A998A46C263}" srcOrd="2" destOrd="0" presId="urn:microsoft.com/office/officeart/2016/7/layout/LinearArrowProcessNumbered"/>
    <dgm:cxn modelId="{E107FD13-21A6-4E10-A42E-E65A632999D6}" type="presParOf" srcId="{6CC5EF33-904D-490E-8AD8-3EC2DC65E040}" destId="{00667C80-CACB-42F1-B87B-D57D6772E051}" srcOrd="3" destOrd="0" presId="urn:microsoft.com/office/officeart/2016/7/layout/LinearArrowProcessNumbered"/>
    <dgm:cxn modelId="{4D6B5A9F-B478-4F67-8688-14004307674F}" type="presParOf" srcId="{9E92A51B-C46C-4902-998F-3B22D58B513A}" destId="{D9BB9503-35C0-4477-ADAB-5381800FBE47}" srcOrd="2" destOrd="0" presId="urn:microsoft.com/office/officeart/2016/7/layout/LinearArrowProcessNumbered"/>
    <dgm:cxn modelId="{DFE5AF0E-0D80-4838-AA7B-7EA326C0DC0C}" type="presParOf" srcId="{A545A8F4-1AB1-4E53-9A1F-EFB39B166AFC}" destId="{21D41305-F45E-4DE3-94FB-AA73A79093E6}" srcOrd="3" destOrd="0" presId="urn:microsoft.com/office/officeart/2016/7/layout/LinearArrowProcessNumbered"/>
    <dgm:cxn modelId="{4E485B05-9414-4A30-9539-8F0D77D6F49C}" type="presParOf" srcId="{A545A8F4-1AB1-4E53-9A1F-EFB39B166AFC}" destId="{9ED3F1E0-807C-48D0-A602-65A8211ED1CA}" srcOrd="4" destOrd="0" presId="urn:microsoft.com/office/officeart/2016/7/layout/LinearArrowProcessNumbered"/>
    <dgm:cxn modelId="{5B6DF774-7C61-4E44-BDEA-6E7DAFDE0555}" type="presParOf" srcId="{9ED3F1E0-807C-48D0-A602-65A8211ED1CA}" destId="{09900BCF-F88C-416E-B35A-9E2798AD0092}" srcOrd="0" destOrd="0" presId="urn:microsoft.com/office/officeart/2016/7/layout/LinearArrowProcessNumbered"/>
    <dgm:cxn modelId="{B9FBC7F1-1EBD-4B84-8BFF-33C56F690E08}" type="presParOf" srcId="{9ED3F1E0-807C-48D0-A602-65A8211ED1CA}" destId="{66BCDD91-06B8-472D-A6D6-BCFABC04A7A9}" srcOrd="1" destOrd="0" presId="urn:microsoft.com/office/officeart/2016/7/layout/LinearArrowProcessNumbered"/>
    <dgm:cxn modelId="{2200B28D-FAA8-4A7B-AF54-422410D814E0}" type="presParOf" srcId="{66BCDD91-06B8-472D-A6D6-BCFABC04A7A9}" destId="{0263296C-77FD-4D3B-BF52-68ED327E34BE}" srcOrd="0" destOrd="0" presId="urn:microsoft.com/office/officeart/2016/7/layout/LinearArrowProcessNumbered"/>
    <dgm:cxn modelId="{1B81ADAD-F4D9-4D83-AD41-EF382E4C83A4}" type="presParOf" srcId="{66BCDD91-06B8-472D-A6D6-BCFABC04A7A9}" destId="{D6119F49-55E1-4B77-92FA-DEAF9AF7FA34}" srcOrd="1" destOrd="0" presId="urn:microsoft.com/office/officeart/2016/7/layout/LinearArrowProcessNumbered"/>
    <dgm:cxn modelId="{8F812674-7FDE-4BC5-A80D-239CA53266A4}" type="presParOf" srcId="{66BCDD91-06B8-472D-A6D6-BCFABC04A7A9}" destId="{F72EA9B2-86F6-43EF-A5D0-449BF047A45C}" srcOrd="2" destOrd="0" presId="urn:microsoft.com/office/officeart/2016/7/layout/LinearArrowProcessNumbered"/>
    <dgm:cxn modelId="{43C91103-E8CC-42D7-ADD6-D30E55A3C08B}" type="presParOf" srcId="{66BCDD91-06B8-472D-A6D6-BCFABC04A7A9}" destId="{0815B11A-8301-4463-A42A-B139BAF813F0}" srcOrd="3" destOrd="0" presId="urn:microsoft.com/office/officeart/2016/7/layout/LinearArrowProcessNumbered"/>
    <dgm:cxn modelId="{FBB3926D-DFB0-4509-B2D8-F1C699338027}" type="presParOf" srcId="{9ED3F1E0-807C-48D0-A602-65A8211ED1CA}" destId="{09428793-E51A-45A9-833F-AB5E4A12265A}" srcOrd="2" destOrd="0" presId="urn:microsoft.com/office/officeart/2016/7/layout/LinearArrowProcessNumbered"/>
    <dgm:cxn modelId="{F7750A74-BF43-4835-A3D6-DE4D717FE665}" type="presParOf" srcId="{A545A8F4-1AB1-4E53-9A1F-EFB39B166AFC}" destId="{75767608-10D7-4CA3-B612-901DF76A44BA}" srcOrd="5" destOrd="0" presId="urn:microsoft.com/office/officeart/2016/7/layout/LinearArrowProcessNumbered"/>
    <dgm:cxn modelId="{D3D5FF5A-AAFB-4E58-A004-04A3737A202D}" type="presParOf" srcId="{A545A8F4-1AB1-4E53-9A1F-EFB39B166AFC}" destId="{2346CCAF-9659-4FCD-B16B-85096CA186A0}" srcOrd="6" destOrd="0" presId="urn:microsoft.com/office/officeart/2016/7/layout/LinearArrowProcessNumbered"/>
    <dgm:cxn modelId="{F0834118-08AB-4512-BC02-D63357127CC0}" type="presParOf" srcId="{2346CCAF-9659-4FCD-B16B-85096CA186A0}" destId="{184D3F97-38E7-47CD-B98F-93FC2842C099}" srcOrd="0" destOrd="0" presId="urn:microsoft.com/office/officeart/2016/7/layout/LinearArrowProcessNumbered"/>
    <dgm:cxn modelId="{FB31A411-0DA1-4157-9F20-F5123B6F2F51}" type="presParOf" srcId="{2346CCAF-9659-4FCD-B16B-85096CA186A0}" destId="{668E0719-E7A0-44F8-B87D-C75A8B5EFC5A}" srcOrd="1" destOrd="0" presId="urn:microsoft.com/office/officeart/2016/7/layout/LinearArrowProcessNumbered"/>
    <dgm:cxn modelId="{C570302F-1FA1-4A33-8152-9DC59298C1A4}" type="presParOf" srcId="{668E0719-E7A0-44F8-B87D-C75A8B5EFC5A}" destId="{5A0C1C4F-AE41-4B4C-8504-170295BEDFEC}" srcOrd="0" destOrd="0" presId="urn:microsoft.com/office/officeart/2016/7/layout/LinearArrowProcessNumbered"/>
    <dgm:cxn modelId="{5278EAFC-E2A4-4413-9A34-C17C7A06B844}" type="presParOf" srcId="{668E0719-E7A0-44F8-B87D-C75A8B5EFC5A}" destId="{7DE73FD5-60DE-4080-8752-02796A16F602}" srcOrd="1" destOrd="0" presId="urn:microsoft.com/office/officeart/2016/7/layout/LinearArrowProcessNumbered"/>
    <dgm:cxn modelId="{9DE72AE4-ACAF-424A-B6A4-B73AF24AF9E7}" type="presParOf" srcId="{668E0719-E7A0-44F8-B87D-C75A8B5EFC5A}" destId="{3DD7F554-D556-410E-9B32-6BA078E0044A}" srcOrd="2" destOrd="0" presId="urn:microsoft.com/office/officeart/2016/7/layout/LinearArrowProcessNumbered"/>
    <dgm:cxn modelId="{4F9F0B28-22A3-4E56-A6F5-3B6F5B66B9DD}" type="presParOf" srcId="{668E0719-E7A0-44F8-B87D-C75A8B5EFC5A}" destId="{C15904E4-A02E-4B79-9D76-2DCB4B5C7B41}" srcOrd="3" destOrd="0" presId="urn:microsoft.com/office/officeart/2016/7/layout/LinearArrowProcessNumbered"/>
    <dgm:cxn modelId="{21904F5C-3F77-4A75-8A5F-0D1CF161D1B7}" type="presParOf" srcId="{2346CCAF-9659-4FCD-B16B-85096CA186A0}" destId="{4091E97E-EB4C-4341-A28F-39AA7644A8DB}" srcOrd="2" destOrd="0" presId="urn:microsoft.com/office/officeart/2016/7/layout/LinearArrowProcessNumbered"/>
    <dgm:cxn modelId="{68D32804-2BB0-4C7B-B2BA-4DAE375F6375}" type="presParOf" srcId="{A545A8F4-1AB1-4E53-9A1F-EFB39B166AFC}" destId="{9591CFB5-A1FB-453F-AE75-48E4FD4FA529}" srcOrd="7" destOrd="0" presId="urn:microsoft.com/office/officeart/2016/7/layout/LinearArrowProcessNumbered"/>
    <dgm:cxn modelId="{8C8CCE55-FFAA-4B1D-8E66-5EFC808AFFB7}" type="presParOf" srcId="{A545A8F4-1AB1-4E53-9A1F-EFB39B166AFC}" destId="{C438EF54-DF8A-40F1-80DE-8A04D0E4E93D}" srcOrd="8" destOrd="0" presId="urn:microsoft.com/office/officeart/2016/7/layout/LinearArrowProcessNumbered"/>
    <dgm:cxn modelId="{A2AF824B-D9EF-4BA9-A332-CB1B118160A0}" type="presParOf" srcId="{C438EF54-DF8A-40F1-80DE-8A04D0E4E93D}" destId="{B65C8E5C-E843-4580-8025-CE58920DCCB2}" srcOrd="0" destOrd="0" presId="urn:microsoft.com/office/officeart/2016/7/layout/LinearArrowProcessNumbered"/>
    <dgm:cxn modelId="{CAB049F3-CA36-430E-B534-782079A07A11}" type="presParOf" srcId="{C438EF54-DF8A-40F1-80DE-8A04D0E4E93D}" destId="{FB4A341A-5A9D-43AE-8402-A737FB103124}" srcOrd="1" destOrd="0" presId="urn:microsoft.com/office/officeart/2016/7/layout/LinearArrowProcessNumbered"/>
    <dgm:cxn modelId="{47AD471F-48AA-468B-B26B-D0ACA274F97B}" type="presParOf" srcId="{FB4A341A-5A9D-43AE-8402-A737FB103124}" destId="{F33EF174-C4D8-4102-B2EB-4C2051039B13}" srcOrd="0" destOrd="0" presId="urn:microsoft.com/office/officeart/2016/7/layout/LinearArrowProcessNumbered"/>
    <dgm:cxn modelId="{B704A74D-1D68-4AA4-B00D-D06AB4BD8618}" type="presParOf" srcId="{FB4A341A-5A9D-43AE-8402-A737FB103124}" destId="{97E23DF7-FA80-49F9-A253-6F3FB7002B4C}" srcOrd="1" destOrd="0" presId="urn:microsoft.com/office/officeart/2016/7/layout/LinearArrowProcessNumbered"/>
    <dgm:cxn modelId="{0A39C59C-3ECC-45B0-86C4-7DAC936042A0}" type="presParOf" srcId="{FB4A341A-5A9D-43AE-8402-A737FB103124}" destId="{E81C9DC1-3493-4EA7-B342-7BB97224DD8C}" srcOrd="2" destOrd="0" presId="urn:microsoft.com/office/officeart/2016/7/layout/LinearArrowProcessNumbered"/>
    <dgm:cxn modelId="{F088A2DF-9E2C-467B-8F82-AC11EDBD02C1}" type="presParOf" srcId="{FB4A341A-5A9D-43AE-8402-A737FB103124}" destId="{F1877250-1416-4018-B051-0957EF46404A}" srcOrd="3" destOrd="0" presId="urn:microsoft.com/office/officeart/2016/7/layout/LinearArrowProcessNumbered"/>
    <dgm:cxn modelId="{0B2BEE01-7721-4FC6-9B03-092C06F1DE8D}" type="presParOf" srcId="{C438EF54-DF8A-40F1-80DE-8A04D0E4E93D}" destId="{69063B51-C8D2-4A55-AF9F-9754AE7B20FD}" srcOrd="2" destOrd="0" presId="urn:microsoft.com/office/officeart/2016/7/layout/LinearArrowProcessNumbered"/>
    <dgm:cxn modelId="{68C7BD14-AFC6-499B-AF44-A2F6CDC3A10A}" type="presParOf" srcId="{A545A8F4-1AB1-4E53-9A1F-EFB39B166AFC}" destId="{961A83B0-D8C0-449D-8CF2-FBD808F27B9F}" srcOrd="9" destOrd="0" presId="urn:microsoft.com/office/officeart/2016/7/layout/LinearArrowProcessNumbered"/>
    <dgm:cxn modelId="{E393FAAC-7F1A-4EEF-A686-B802235829E5}" type="presParOf" srcId="{A545A8F4-1AB1-4E53-9A1F-EFB39B166AFC}" destId="{DE91C8D3-FE97-484F-9679-780B47293434}" srcOrd="10" destOrd="0" presId="urn:microsoft.com/office/officeart/2016/7/layout/LinearArrowProcessNumbered"/>
    <dgm:cxn modelId="{086133AF-9F8D-49FA-BB22-55A652D2A5AE}" type="presParOf" srcId="{DE91C8D3-FE97-484F-9679-780B47293434}" destId="{D1572650-31E9-4378-A3BD-21445B330767}" srcOrd="0" destOrd="0" presId="urn:microsoft.com/office/officeart/2016/7/layout/LinearArrowProcessNumbered"/>
    <dgm:cxn modelId="{C8AE0454-A7D0-4DA2-9874-5A48F6A1D1F9}" type="presParOf" srcId="{DE91C8D3-FE97-484F-9679-780B47293434}" destId="{A9197645-51BD-476D-B2FC-5E419FB01E5B}" srcOrd="1" destOrd="0" presId="urn:microsoft.com/office/officeart/2016/7/layout/LinearArrowProcessNumbered"/>
    <dgm:cxn modelId="{03AA07A7-6058-4018-A2B3-01A871160EE9}" type="presParOf" srcId="{A9197645-51BD-476D-B2FC-5E419FB01E5B}" destId="{6D828213-FFB7-4577-9E12-002C56553190}" srcOrd="0" destOrd="0" presId="urn:microsoft.com/office/officeart/2016/7/layout/LinearArrowProcessNumbered"/>
    <dgm:cxn modelId="{73A05A72-6FCA-4805-B7B5-DEC34C350F2F}" type="presParOf" srcId="{A9197645-51BD-476D-B2FC-5E419FB01E5B}" destId="{9688D541-5E19-477E-A298-31EE1DFF0269}" srcOrd="1" destOrd="0" presId="urn:microsoft.com/office/officeart/2016/7/layout/LinearArrowProcessNumbered"/>
    <dgm:cxn modelId="{BBB27691-A978-4166-84E4-970E1A48BF17}" type="presParOf" srcId="{A9197645-51BD-476D-B2FC-5E419FB01E5B}" destId="{DFA93FB9-BDAB-4651-B207-888F57E6B830}" srcOrd="2" destOrd="0" presId="urn:microsoft.com/office/officeart/2016/7/layout/LinearArrowProcessNumbered"/>
    <dgm:cxn modelId="{8731553B-D579-4D19-88BC-E67FB73C5877}" type="presParOf" srcId="{A9197645-51BD-476D-B2FC-5E419FB01E5B}" destId="{1129921B-3BC1-4A80-9C27-241F3596F0C7}" srcOrd="3" destOrd="0" presId="urn:microsoft.com/office/officeart/2016/7/layout/LinearArrowProcessNumbered"/>
    <dgm:cxn modelId="{6B2130B1-D459-41BF-ABA2-C25B1CAE87BE}" type="presParOf" srcId="{DE91C8D3-FE97-484F-9679-780B47293434}" destId="{25981676-366F-41F3-9739-0CC540E7A2C4}"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199CD0-47F2-49D7-971E-953C32D9F0C3}"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en-US"/>
        </a:p>
      </dgm:t>
    </dgm:pt>
    <dgm:pt modelId="{8ABCC71B-63BC-401D-AE62-68E99C1DDA69}">
      <dgm:prSet/>
      <dgm:spPr/>
      <dgm:t>
        <a:bodyPr/>
        <a:lstStyle/>
        <a:p>
          <a:r>
            <a:rPr lang="en-US"/>
            <a:t>Optional choice of participating in validation process, if they do then:</a:t>
          </a:r>
        </a:p>
      </dgm:t>
    </dgm:pt>
    <dgm:pt modelId="{204DBE0D-6820-44B9-97E4-9B6AD9B33989}" type="parTrans" cxnId="{92B5C844-76D1-4A40-9A6B-2E28B44BF7DC}">
      <dgm:prSet/>
      <dgm:spPr/>
      <dgm:t>
        <a:bodyPr/>
        <a:lstStyle/>
        <a:p>
          <a:endParaRPr lang="en-US"/>
        </a:p>
      </dgm:t>
    </dgm:pt>
    <dgm:pt modelId="{9FCA3CF8-5901-42AD-8722-67263C08437E}" type="sibTrans" cxnId="{92B5C844-76D1-4A40-9A6B-2E28B44BF7DC}">
      <dgm:prSet/>
      <dgm:spPr/>
      <dgm:t>
        <a:bodyPr/>
        <a:lstStyle/>
        <a:p>
          <a:endParaRPr lang="en-US"/>
        </a:p>
      </dgm:t>
    </dgm:pt>
    <dgm:pt modelId="{35B825C0-662D-4E08-99EE-BBB555B3D491}">
      <dgm:prSet/>
      <dgm:spPr/>
      <dgm:t>
        <a:bodyPr/>
        <a:lstStyle/>
        <a:p>
          <a:r>
            <a:rPr lang="en-US"/>
            <a:t>A deposit must be made that the participants themselves determine</a:t>
          </a:r>
        </a:p>
      </dgm:t>
    </dgm:pt>
    <dgm:pt modelId="{06C83F4E-4D50-4F8F-BB82-50FAA214FEFE}" type="parTrans" cxnId="{E8631A8A-EE0F-477B-9D3E-20D479971656}">
      <dgm:prSet/>
      <dgm:spPr/>
      <dgm:t>
        <a:bodyPr/>
        <a:lstStyle/>
        <a:p>
          <a:endParaRPr lang="en-US"/>
        </a:p>
      </dgm:t>
    </dgm:pt>
    <dgm:pt modelId="{CD06C82D-F5A7-4537-B074-8B4678EA0FA4}" type="sibTrans" cxnId="{E8631A8A-EE0F-477B-9D3E-20D479971656}">
      <dgm:prSet/>
      <dgm:spPr/>
      <dgm:t>
        <a:bodyPr/>
        <a:lstStyle/>
        <a:p>
          <a:endParaRPr lang="en-US"/>
        </a:p>
      </dgm:t>
    </dgm:pt>
    <dgm:pt modelId="{181B1CD3-2071-435A-9BE6-362B9D72657F}">
      <dgm:prSet/>
      <dgm:spPr/>
      <dgm:t>
        <a:bodyPr/>
        <a:lstStyle/>
        <a:p>
          <a:r>
            <a:rPr lang="en-US"/>
            <a:t>Participants are rewarded if tell the truth</a:t>
          </a:r>
        </a:p>
      </dgm:t>
    </dgm:pt>
    <dgm:pt modelId="{9DB839EC-1182-47CE-A299-91BC0561D62E}" type="parTrans" cxnId="{3047F94F-01E1-43BE-9B2F-467455A17CB3}">
      <dgm:prSet/>
      <dgm:spPr/>
      <dgm:t>
        <a:bodyPr/>
        <a:lstStyle/>
        <a:p>
          <a:endParaRPr lang="en-US"/>
        </a:p>
      </dgm:t>
    </dgm:pt>
    <dgm:pt modelId="{BC730A91-1A18-4889-9738-DCC77053936C}" type="sibTrans" cxnId="{3047F94F-01E1-43BE-9B2F-467455A17CB3}">
      <dgm:prSet/>
      <dgm:spPr/>
      <dgm:t>
        <a:bodyPr/>
        <a:lstStyle/>
        <a:p>
          <a:endParaRPr lang="en-US"/>
        </a:p>
      </dgm:t>
    </dgm:pt>
    <dgm:pt modelId="{9728E546-F30C-4628-9043-4D65936FBFC7}">
      <dgm:prSet/>
      <dgm:spPr/>
      <dgm:t>
        <a:bodyPr/>
        <a:lstStyle/>
        <a:p>
          <a:r>
            <a:rPr lang="en-US"/>
            <a:t>Participants partially lose their deposit if they lie</a:t>
          </a:r>
        </a:p>
      </dgm:t>
    </dgm:pt>
    <dgm:pt modelId="{88E78613-780F-4602-A45E-263D7B829483}" type="parTrans" cxnId="{1F79BF3F-6624-43D4-8CBF-3BE0AB9699CF}">
      <dgm:prSet/>
      <dgm:spPr/>
      <dgm:t>
        <a:bodyPr/>
        <a:lstStyle/>
        <a:p>
          <a:endParaRPr lang="en-US"/>
        </a:p>
      </dgm:t>
    </dgm:pt>
    <dgm:pt modelId="{BBCD84C8-6673-47EB-9F3B-3664779A1D50}" type="sibTrans" cxnId="{1F79BF3F-6624-43D4-8CBF-3BE0AB9699CF}">
      <dgm:prSet/>
      <dgm:spPr/>
      <dgm:t>
        <a:bodyPr/>
        <a:lstStyle/>
        <a:p>
          <a:endParaRPr lang="en-US"/>
        </a:p>
      </dgm:t>
    </dgm:pt>
    <dgm:pt modelId="{7760DA92-37EA-4902-9BF5-4E354D7B042C}">
      <dgm:prSet/>
      <dgm:spPr/>
      <dgm:t>
        <a:bodyPr/>
        <a:lstStyle/>
        <a:p>
          <a:r>
            <a:rPr lang="en-US"/>
            <a:t>To ensure that validators do not lie they are required to make a deposit greater than the price of the tickets + deposits:</a:t>
          </a:r>
        </a:p>
      </dgm:t>
    </dgm:pt>
    <dgm:pt modelId="{39C1DEFE-798A-4325-BAF6-BF887851EF8D}" type="parTrans" cxnId="{62B06889-50E2-435E-8395-05A272386052}">
      <dgm:prSet/>
      <dgm:spPr/>
      <dgm:t>
        <a:bodyPr/>
        <a:lstStyle/>
        <a:p>
          <a:endParaRPr lang="en-US"/>
        </a:p>
      </dgm:t>
    </dgm:pt>
    <dgm:pt modelId="{B2FD8DB1-4BCB-4B06-BA31-A19FDC132BE8}" type="sibTrans" cxnId="{62B06889-50E2-435E-8395-05A272386052}">
      <dgm:prSet/>
      <dgm:spPr/>
      <dgm:t>
        <a:bodyPr/>
        <a:lstStyle/>
        <a:p>
          <a:endParaRPr lang="en-US"/>
        </a:p>
      </dgm:t>
    </dgm:pt>
    <dgm:pt modelId="{70583BED-6351-4F9F-AF3F-92F1097ED9C8}">
      <dgm:prSet/>
      <dgm:spPr/>
      <dgm:t>
        <a:bodyPr/>
        <a:lstStyle/>
        <a:p>
          <a:r>
            <a:rPr lang="en-US"/>
            <a:t>validator deposit &gt; ticket price + deposit</a:t>
          </a:r>
        </a:p>
      </dgm:t>
    </dgm:pt>
    <dgm:pt modelId="{82EB27F6-B250-42EE-B57F-CF8D84B350BA}" type="parTrans" cxnId="{C4E8CE2B-BEB0-4C68-8ADC-1E4401BD5ACD}">
      <dgm:prSet/>
      <dgm:spPr/>
      <dgm:t>
        <a:bodyPr/>
        <a:lstStyle/>
        <a:p>
          <a:endParaRPr lang="en-US"/>
        </a:p>
      </dgm:t>
    </dgm:pt>
    <dgm:pt modelId="{1795F3A2-AB23-426A-A1EF-836A22D5D6FC}" type="sibTrans" cxnId="{C4E8CE2B-BEB0-4C68-8ADC-1E4401BD5ACD}">
      <dgm:prSet/>
      <dgm:spPr/>
      <dgm:t>
        <a:bodyPr/>
        <a:lstStyle/>
        <a:p>
          <a:endParaRPr lang="en-US"/>
        </a:p>
      </dgm:t>
    </dgm:pt>
    <dgm:pt modelId="{4B7E6DF6-1178-4EAC-A8FB-2F8E98B0A816}">
      <dgm:prSet/>
      <dgm:spPr/>
      <dgm:t>
        <a:bodyPr/>
        <a:lstStyle/>
        <a:p>
          <a:r>
            <a:rPr lang="en-US"/>
            <a:t>This will mean that if validators lie, there deposit will be taken away and they will not be rewarded. As the deposit made by them is greater than the reward they could receive, it is highly unlikely that they will take the risk of lying.</a:t>
          </a:r>
        </a:p>
      </dgm:t>
    </dgm:pt>
    <dgm:pt modelId="{2D50FF7B-3139-40F0-B015-43E8A03B6FB4}" type="parTrans" cxnId="{91440B61-41D1-44E8-908A-A337939FA168}">
      <dgm:prSet/>
      <dgm:spPr/>
      <dgm:t>
        <a:bodyPr/>
        <a:lstStyle/>
        <a:p>
          <a:endParaRPr lang="en-US"/>
        </a:p>
      </dgm:t>
    </dgm:pt>
    <dgm:pt modelId="{6A1C38F7-02B7-405B-8212-56E6686A7670}" type="sibTrans" cxnId="{91440B61-41D1-44E8-908A-A337939FA168}">
      <dgm:prSet/>
      <dgm:spPr/>
      <dgm:t>
        <a:bodyPr/>
        <a:lstStyle/>
        <a:p>
          <a:endParaRPr lang="en-US"/>
        </a:p>
      </dgm:t>
    </dgm:pt>
    <dgm:pt modelId="{13C09D8B-F381-4AF7-BEC3-725FFA7B44D7}" type="pres">
      <dgm:prSet presAssocID="{01199CD0-47F2-49D7-971E-953C32D9F0C3}" presName="Name0" presStyleCnt="0">
        <dgm:presLayoutVars>
          <dgm:dir/>
          <dgm:animLvl val="lvl"/>
          <dgm:resizeHandles val="exact"/>
        </dgm:presLayoutVars>
      </dgm:prSet>
      <dgm:spPr/>
    </dgm:pt>
    <dgm:pt modelId="{99DF3B13-5C69-4068-AE1B-7A6432974C3B}" type="pres">
      <dgm:prSet presAssocID="{4B7E6DF6-1178-4EAC-A8FB-2F8E98B0A816}" presName="boxAndChildren" presStyleCnt="0"/>
      <dgm:spPr/>
    </dgm:pt>
    <dgm:pt modelId="{75938170-FF01-4BFA-9226-3795EEF9CE97}" type="pres">
      <dgm:prSet presAssocID="{4B7E6DF6-1178-4EAC-A8FB-2F8E98B0A816}" presName="parentTextBox" presStyleLbl="node1" presStyleIdx="0" presStyleCnt="3"/>
      <dgm:spPr/>
    </dgm:pt>
    <dgm:pt modelId="{E74868ED-C4A9-41B4-8AA3-3325AA2B9AD1}" type="pres">
      <dgm:prSet presAssocID="{B2FD8DB1-4BCB-4B06-BA31-A19FDC132BE8}" presName="sp" presStyleCnt="0"/>
      <dgm:spPr/>
    </dgm:pt>
    <dgm:pt modelId="{9610E32F-FF19-406F-BF59-05FBC079DEF2}" type="pres">
      <dgm:prSet presAssocID="{7760DA92-37EA-4902-9BF5-4E354D7B042C}" presName="arrowAndChildren" presStyleCnt="0"/>
      <dgm:spPr/>
    </dgm:pt>
    <dgm:pt modelId="{E1917255-0600-4607-9D6B-21540D751C56}" type="pres">
      <dgm:prSet presAssocID="{7760DA92-37EA-4902-9BF5-4E354D7B042C}" presName="parentTextArrow" presStyleLbl="node1" presStyleIdx="0" presStyleCnt="3"/>
      <dgm:spPr/>
    </dgm:pt>
    <dgm:pt modelId="{7C493EEC-83F5-46D9-90F1-5A6FC308C5A3}" type="pres">
      <dgm:prSet presAssocID="{7760DA92-37EA-4902-9BF5-4E354D7B042C}" presName="arrow" presStyleLbl="node1" presStyleIdx="1" presStyleCnt="3"/>
      <dgm:spPr/>
    </dgm:pt>
    <dgm:pt modelId="{435FF6F9-5051-4461-88B5-7C18C4541729}" type="pres">
      <dgm:prSet presAssocID="{7760DA92-37EA-4902-9BF5-4E354D7B042C}" presName="descendantArrow" presStyleCnt="0"/>
      <dgm:spPr/>
    </dgm:pt>
    <dgm:pt modelId="{AEC58ADE-426B-492C-BCEE-DF53FF529911}" type="pres">
      <dgm:prSet presAssocID="{70583BED-6351-4F9F-AF3F-92F1097ED9C8}" presName="childTextArrow" presStyleLbl="fgAccFollowNode1" presStyleIdx="0" presStyleCnt="4">
        <dgm:presLayoutVars>
          <dgm:bulletEnabled val="1"/>
        </dgm:presLayoutVars>
      </dgm:prSet>
      <dgm:spPr/>
    </dgm:pt>
    <dgm:pt modelId="{4C1E2421-F125-4095-B6F7-B2F710262E28}" type="pres">
      <dgm:prSet presAssocID="{9FCA3CF8-5901-42AD-8722-67263C08437E}" presName="sp" presStyleCnt="0"/>
      <dgm:spPr/>
    </dgm:pt>
    <dgm:pt modelId="{96EFB653-805D-454B-87CE-5339176E9102}" type="pres">
      <dgm:prSet presAssocID="{8ABCC71B-63BC-401D-AE62-68E99C1DDA69}" presName="arrowAndChildren" presStyleCnt="0"/>
      <dgm:spPr/>
    </dgm:pt>
    <dgm:pt modelId="{B05FCBA2-9FB1-4474-BD70-A4DF66E7C126}" type="pres">
      <dgm:prSet presAssocID="{8ABCC71B-63BC-401D-AE62-68E99C1DDA69}" presName="parentTextArrow" presStyleLbl="node1" presStyleIdx="1" presStyleCnt="3"/>
      <dgm:spPr/>
    </dgm:pt>
    <dgm:pt modelId="{92F8109D-3484-42AB-A379-A32EF00565D3}" type="pres">
      <dgm:prSet presAssocID="{8ABCC71B-63BC-401D-AE62-68E99C1DDA69}" presName="arrow" presStyleLbl="node1" presStyleIdx="2" presStyleCnt="3"/>
      <dgm:spPr/>
    </dgm:pt>
    <dgm:pt modelId="{586EB5B9-02CD-486D-9DD4-0F170BABBB54}" type="pres">
      <dgm:prSet presAssocID="{8ABCC71B-63BC-401D-AE62-68E99C1DDA69}" presName="descendantArrow" presStyleCnt="0"/>
      <dgm:spPr/>
    </dgm:pt>
    <dgm:pt modelId="{876CE34B-89BA-471C-AA94-E9443ED453E5}" type="pres">
      <dgm:prSet presAssocID="{35B825C0-662D-4E08-99EE-BBB555B3D491}" presName="childTextArrow" presStyleLbl="fgAccFollowNode1" presStyleIdx="1" presStyleCnt="4">
        <dgm:presLayoutVars>
          <dgm:bulletEnabled val="1"/>
        </dgm:presLayoutVars>
      </dgm:prSet>
      <dgm:spPr/>
    </dgm:pt>
    <dgm:pt modelId="{93647588-96D6-4A33-9715-6416A660D1AA}" type="pres">
      <dgm:prSet presAssocID="{181B1CD3-2071-435A-9BE6-362B9D72657F}" presName="childTextArrow" presStyleLbl="fgAccFollowNode1" presStyleIdx="2" presStyleCnt="4">
        <dgm:presLayoutVars>
          <dgm:bulletEnabled val="1"/>
        </dgm:presLayoutVars>
      </dgm:prSet>
      <dgm:spPr/>
    </dgm:pt>
    <dgm:pt modelId="{EE6CFFF0-D3E7-4FA8-AB64-DDD4F67F6338}" type="pres">
      <dgm:prSet presAssocID="{9728E546-F30C-4628-9043-4D65936FBFC7}" presName="childTextArrow" presStyleLbl="fgAccFollowNode1" presStyleIdx="3" presStyleCnt="4">
        <dgm:presLayoutVars>
          <dgm:bulletEnabled val="1"/>
        </dgm:presLayoutVars>
      </dgm:prSet>
      <dgm:spPr/>
    </dgm:pt>
  </dgm:ptLst>
  <dgm:cxnLst>
    <dgm:cxn modelId="{5CA4D10A-906C-4DF2-8860-C8A96856A4C0}" type="presOf" srcId="{7760DA92-37EA-4902-9BF5-4E354D7B042C}" destId="{E1917255-0600-4607-9D6B-21540D751C56}" srcOrd="0" destOrd="0" presId="urn:microsoft.com/office/officeart/2005/8/layout/process4"/>
    <dgm:cxn modelId="{99F69126-0E49-4E2E-8E6C-F55B9742197E}" type="presOf" srcId="{70583BED-6351-4F9F-AF3F-92F1097ED9C8}" destId="{AEC58ADE-426B-492C-BCEE-DF53FF529911}" srcOrd="0" destOrd="0" presId="urn:microsoft.com/office/officeart/2005/8/layout/process4"/>
    <dgm:cxn modelId="{F9CFC827-00EB-478A-822E-B04D4BF6A9B7}" type="presOf" srcId="{01199CD0-47F2-49D7-971E-953C32D9F0C3}" destId="{13C09D8B-F381-4AF7-BEC3-725FFA7B44D7}" srcOrd="0" destOrd="0" presId="urn:microsoft.com/office/officeart/2005/8/layout/process4"/>
    <dgm:cxn modelId="{C4E8CE2B-BEB0-4C68-8ADC-1E4401BD5ACD}" srcId="{7760DA92-37EA-4902-9BF5-4E354D7B042C}" destId="{70583BED-6351-4F9F-AF3F-92F1097ED9C8}" srcOrd="0" destOrd="0" parTransId="{82EB27F6-B250-42EE-B57F-CF8D84B350BA}" sibTransId="{1795F3A2-AB23-426A-A1EF-836A22D5D6FC}"/>
    <dgm:cxn modelId="{1F79BF3F-6624-43D4-8CBF-3BE0AB9699CF}" srcId="{8ABCC71B-63BC-401D-AE62-68E99C1DDA69}" destId="{9728E546-F30C-4628-9043-4D65936FBFC7}" srcOrd="2" destOrd="0" parTransId="{88E78613-780F-4602-A45E-263D7B829483}" sibTransId="{BBCD84C8-6673-47EB-9F3B-3664779A1D50}"/>
    <dgm:cxn modelId="{91440B61-41D1-44E8-908A-A337939FA168}" srcId="{01199CD0-47F2-49D7-971E-953C32D9F0C3}" destId="{4B7E6DF6-1178-4EAC-A8FB-2F8E98B0A816}" srcOrd="2" destOrd="0" parTransId="{2D50FF7B-3139-40F0-B015-43E8A03B6FB4}" sibTransId="{6A1C38F7-02B7-405B-8212-56E6686A7670}"/>
    <dgm:cxn modelId="{92B5C844-76D1-4A40-9A6B-2E28B44BF7DC}" srcId="{01199CD0-47F2-49D7-971E-953C32D9F0C3}" destId="{8ABCC71B-63BC-401D-AE62-68E99C1DDA69}" srcOrd="0" destOrd="0" parTransId="{204DBE0D-6820-44B9-97E4-9B6AD9B33989}" sibTransId="{9FCA3CF8-5901-42AD-8722-67263C08437E}"/>
    <dgm:cxn modelId="{3047F94F-01E1-43BE-9B2F-467455A17CB3}" srcId="{8ABCC71B-63BC-401D-AE62-68E99C1DDA69}" destId="{181B1CD3-2071-435A-9BE6-362B9D72657F}" srcOrd="1" destOrd="0" parTransId="{9DB839EC-1182-47CE-A299-91BC0561D62E}" sibTransId="{BC730A91-1A18-4889-9738-DCC77053936C}"/>
    <dgm:cxn modelId="{A177A970-C2B1-494D-B4D8-25E5044E5B1F}" type="presOf" srcId="{7760DA92-37EA-4902-9BF5-4E354D7B042C}" destId="{7C493EEC-83F5-46D9-90F1-5A6FC308C5A3}" srcOrd="1" destOrd="0" presId="urn:microsoft.com/office/officeart/2005/8/layout/process4"/>
    <dgm:cxn modelId="{7DECBA56-7D17-47EB-A9FA-F9869E4AE3C1}" type="presOf" srcId="{8ABCC71B-63BC-401D-AE62-68E99C1DDA69}" destId="{B05FCBA2-9FB1-4474-BD70-A4DF66E7C126}" srcOrd="0" destOrd="0" presId="urn:microsoft.com/office/officeart/2005/8/layout/process4"/>
    <dgm:cxn modelId="{D97E1B59-CCCA-4039-A981-38C5D7AF8098}" type="presOf" srcId="{9728E546-F30C-4628-9043-4D65936FBFC7}" destId="{EE6CFFF0-D3E7-4FA8-AB64-DDD4F67F6338}" srcOrd="0" destOrd="0" presId="urn:microsoft.com/office/officeart/2005/8/layout/process4"/>
    <dgm:cxn modelId="{62B06889-50E2-435E-8395-05A272386052}" srcId="{01199CD0-47F2-49D7-971E-953C32D9F0C3}" destId="{7760DA92-37EA-4902-9BF5-4E354D7B042C}" srcOrd="1" destOrd="0" parTransId="{39C1DEFE-798A-4325-BAF6-BF887851EF8D}" sibTransId="{B2FD8DB1-4BCB-4B06-BA31-A19FDC132BE8}"/>
    <dgm:cxn modelId="{E8631A8A-EE0F-477B-9D3E-20D479971656}" srcId="{8ABCC71B-63BC-401D-AE62-68E99C1DDA69}" destId="{35B825C0-662D-4E08-99EE-BBB555B3D491}" srcOrd="0" destOrd="0" parTransId="{06C83F4E-4D50-4F8F-BB82-50FAA214FEFE}" sibTransId="{CD06C82D-F5A7-4537-B074-8B4678EA0FA4}"/>
    <dgm:cxn modelId="{1808B595-0CD3-4CA4-B7EA-C1C5B02A154D}" type="presOf" srcId="{4B7E6DF6-1178-4EAC-A8FB-2F8E98B0A816}" destId="{75938170-FF01-4BFA-9226-3795EEF9CE97}" srcOrd="0" destOrd="0" presId="urn:microsoft.com/office/officeart/2005/8/layout/process4"/>
    <dgm:cxn modelId="{9E91BCB0-D678-4004-BDCD-7854523D5119}" type="presOf" srcId="{35B825C0-662D-4E08-99EE-BBB555B3D491}" destId="{876CE34B-89BA-471C-AA94-E9443ED453E5}" srcOrd="0" destOrd="0" presId="urn:microsoft.com/office/officeart/2005/8/layout/process4"/>
    <dgm:cxn modelId="{FDEFA2C3-0B88-43F0-ABD8-1E5684CBD838}" type="presOf" srcId="{181B1CD3-2071-435A-9BE6-362B9D72657F}" destId="{93647588-96D6-4A33-9715-6416A660D1AA}" srcOrd="0" destOrd="0" presId="urn:microsoft.com/office/officeart/2005/8/layout/process4"/>
    <dgm:cxn modelId="{4D1D32E3-0F73-4B18-8452-9B6EB208DD5B}" type="presOf" srcId="{8ABCC71B-63BC-401D-AE62-68E99C1DDA69}" destId="{92F8109D-3484-42AB-A379-A32EF00565D3}" srcOrd="1" destOrd="0" presId="urn:microsoft.com/office/officeart/2005/8/layout/process4"/>
    <dgm:cxn modelId="{881E64A0-66F7-4F56-965E-4737F0E2F190}" type="presParOf" srcId="{13C09D8B-F381-4AF7-BEC3-725FFA7B44D7}" destId="{99DF3B13-5C69-4068-AE1B-7A6432974C3B}" srcOrd="0" destOrd="0" presId="urn:microsoft.com/office/officeart/2005/8/layout/process4"/>
    <dgm:cxn modelId="{AFAA9653-4BB1-4DFB-9C8C-007CDC256CCE}" type="presParOf" srcId="{99DF3B13-5C69-4068-AE1B-7A6432974C3B}" destId="{75938170-FF01-4BFA-9226-3795EEF9CE97}" srcOrd="0" destOrd="0" presId="urn:microsoft.com/office/officeart/2005/8/layout/process4"/>
    <dgm:cxn modelId="{2D1A5BDE-FD20-4074-84B7-0B8DB6A71B46}" type="presParOf" srcId="{13C09D8B-F381-4AF7-BEC3-725FFA7B44D7}" destId="{E74868ED-C4A9-41B4-8AA3-3325AA2B9AD1}" srcOrd="1" destOrd="0" presId="urn:microsoft.com/office/officeart/2005/8/layout/process4"/>
    <dgm:cxn modelId="{6A892A42-FABB-4851-B95A-0E47FA696A41}" type="presParOf" srcId="{13C09D8B-F381-4AF7-BEC3-725FFA7B44D7}" destId="{9610E32F-FF19-406F-BF59-05FBC079DEF2}" srcOrd="2" destOrd="0" presId="urn:microsoft.com/office/officeart/2005/8/layout/process4"/>
    <dgm:cxn modelId="{228B38F5-043C-4ADB-9CEF-241727404AF3}" type="presParOf" srcId="{9610E32F-FF19-406F-BF59-05FBC079DEF2}" destId="{E1917255-0600-4607-9D6B-21540D751C56}" srcOrd="0" destOrd="0" presId="urn:microsoft.com/office/officeart/2005/8/layout/process4"/>
    <dgm:cxn modelId="{EB4176F7-E255-4E03-BA56-5415EF714DE6}" type="presParOf" srcId="{9610E32F-FF19-406F-BF59-05FBC079DEF2}" destId="{7C493EEC-83F5-46D9-90F1-5A6FC308C5A3}" srcOrd="1" destOrd="0" presId="urn:microsoft.com/office/officeart/2005/8/layout/process4"/>
    <dgm:cxn modelId="{7B5C0775-8E6D-4B69-924B-61C691459532}" type="presParOf" srcId="{9610E32F-FF19-406F-BF59-05FBC079DEF2}" destId="{435FF6F9-5051-4461-88B5-7C18C4541729}" srcOrd="2" destOrd="0" presId="urn:microsoft.com/office/officeart/2005/8/layout/process4"/>
    <dgm:cxn modelId="{FECBFCD9-2E29-4346-B4BA-66F36C5D21B8}" type="presParOf" srcId="{435FF6F9-5051-4461-88B5-7C18C4541729}" destId="{AEC58ADE-426B-492C-BCEE-DF53FF529911}" srcOrd="0" destOrd="0" presId="urn:microsoft.com/office/officeart/2005/8/layout/process4"/>
    <dgm:cxn modelId="{BCC30CE7-BE72-4E73-AF5B-46FA1D812DF3}" type="presParOf" srcId="{13C09D8B-F381-4AF7-BEC3-725FFA7B44D7}" destId="{4C1E2421-F125-4095-B6F7-B2F710262E28}" srcOrd="3" destOrd="0" presId="urn:microsoft.com/office/officeart/2005/8/layout/process4"/>
    <dgm:cxn modelId="{7B0561D8-F522-4F43-8A48-13E71CB8FA8B}" type="presParOf" srcId="{13C09D8B-F381-4AF7-BEC3-725FFA7B44D7}" destId="{96EFB653-805D-454B-87CE-5339176E9102}" srcOrd="4" destOrd="0" presId="urn:microsoft.com/office/officeart/2005/8/layout/process4"/>
    <dgm:cxn modelId="{AB5F55EA-1034-4BB2-A372-77C36D72ED23}" type="presParOf" srcId="{96EFB653-805D-454B-87CE-5339176E9102}" destId="{B05FCBA2-9FB1-4474-BD70-A4DF66E7C126}" srcOrd="0" destOrd="0" presId="urn:microsoft.com/office/officeart/2005/8/layout/process4"/>
    <dgm:cxn modelId="{B7BF8C2A-7841-440C-A495-8EF3AE1689C3}" type="presParOf" srcId="{96EFB653-805D-454B-87CE-5339176E9102}" destId="{92F8109D-3484-42AB-A379-A32EF00565D3}" srcOrd="1" destOrd="0" presId="urn:microsoft.com/office/officeart/2005/8/layout/process4"/>
    <dgm:cxn modelId="{388341B4-1ACA-412A-A653-FA811E1AD1A2}" type="presParOf" srcId="{96EFB653-805D-454B-87CE-5339176E9102}" destId="{586EB5B9-02CD-486D-9DD4-0F170BABBB54}" srcOrd="2" destOrd="0" presId="urn:microsoft.com/office/officeart/2005/8/layout/process4"/>
    <dgm:cxn modelId="{17DEFABA-B872-4A53-BA2A-4B1936D1928F}" type="presParOf" srcId="{586EB5B9-02CD-486D-9DD4-0F170BABBB54}" destId="{876CE34B-89BA-471C-AA94-E9443ED453E5}" srcOrd="0" destOrd="0" presId="urn:microsoft.com/office/officeart/2005/8/layout/process4"/>
    <dgm:cxn modelId="{BD355F75-D09A-4312-94CA-DE62389E2A11}" type="presParOf" srcId="{586EB5B9-02CD-486D-9DD4-0F170BABBB54}" destId="{93647588-96D6-4A33-9715-6416A660D1AA}" srcOrd="1" destOrd="0" presId="urn:microsoft.com/office/officeart/2005/8/layout/process4"/>
    <dgm:cxn modelId="{66B91F07-D14E-426B-B057-E14C34FA78C2}" type="presParOf" srcId="{586EB5B9-02CD-486D-9DD4-0F170BABBB54}" destId="{EE6CFFF0-D3E7-4FA8-AB64-DDD4F67F6338}"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01CED-6FA4-450D-B702-E06768F14C37}">
      <dsp:nvSpPr>
        <dsp:cNvPr id="0" name=""/>
        <dsp:cNvSpPr/>
      </dsp:nvSpPr>
      <dsp:spPr>
        <a:xfrm>
          <a:off x="3136" y="841770"/>
          <a:ext cx="2239544" cy="14221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92F35D-99CD-4540-898F-45911FC7A679}">
      <dsp:nvSpPr>
        <dsp:cNvPr id="0" name=""/>
        <dsp:cNvSpPr/>
      </dsp:nvSpPr>
      <dsp:spPr>
        <a:xfrm>
          <a:off x="251974" y="1078166"/>
          <a:ext cx="2239544" cy="14221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Tournament platform for gamers</a:t>
          </a:r>
        </a:p>
      </dsp:txBody>
      <dsp:txXfrm>
        <a:off x="293626" y="1119818"/>
        <a:ext cx="2156240" cy="1338806"/>
      </dsp:txXfrm>
    </dsp:sp>
    <dsp:sp modelId="{62B61FB3-B698-44CF-9747-8B5FBC5FFBF7}">
      <dsp:nvSpPr>
        <dsp:cNvPr id="0" name=""/>
        <dsp:cNvSpPr/>
      </dsp:nvSpPr>
      <dsp:spPr>
        <a:xfrm>
          <a:off x="2740357" y="841770"/>
          <a:ext cx="2239544" cy="14221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3D3EEF-ACED-4606-AC90-E90812B5B8D9}">
      <dsp:nvSpPr>
        <dsp:cNvPr id="0" name=""/>
        <dsp:cNvSpPr/>
      </dsp:nvSpPr>
      <dsp:spPr>
        <a:xfrm>
          <a:off x="2989196" y="1078166"/>
          <a:ext cx="2239544" cy="14221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Escrow depositing system</a:t>
          </a:r>
        </a:p>
      </dsp:txBody>
      <dsp:txXfrm>
        <a:off x="3030848" y="1119818"/>
        <a:ext cx="2156240" cy="1338806"/>
      </dsp:txXfrm>
    </dsp:sp>
    <dsp:sp modelId="{E7354E6D-2597-4D42-9E97-2B3E7BC11A82}">
      <dsp:nvSpPr>
        <dsp:cNvPr id="0" name=""/>
        <dsp:cNvSpPr/>
      </dsp:nvSpPr>
      <dsp:spPr>
        <a:xfrm>
          <a:off x="5477579" y="841770"/>
          <a:ext cx="2239544" cy="14221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CE7E97-8D4A-4B47-BEC4-B346908A1C4A}">
      <dsp:nvSpPr>
        <dsp:cNvPr id="0" name=""/>
        <dsp:cNvSpPr/>
      </dsp:nvSpPr>
      <dsp:spPr>
        <a:xfrm>
          <a:off x="5726417" y="1078166"/>
          <a:ext cx="2239544" cy="14221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Proof-of-stake method to achieve consensus on the winner</a:t>
          </a:r>
        </a:p>
      </dsp:txBody>
      <dsp:txXfrm>
        <a:off x="5768069" y="1119818"/>
        <a:ext cx="2156240" cy="1338806"/>
      </dsp:txXfrm>
    </dsp:sp>
    <dsp:sp modelId="{920B69C6-985E-437F-B10D-7CAF950BEED6}">
      <dsp:nvSpPr>
        <dsp:cNvPr id="0" name=""/>
        <dsp:cNvSpPr/>
      </dsp:nvSpPr>
      <dsp:spPr>
        <a:xfrm>
          <a:off x="8214800" y="841770"/>
          <a:ext cx="2239544" cy="14221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2BFE57-19A5-4AC7-BE4E-D163A93421AC}">
      <dsp:nvSpPr>
        <dsp:cNvPr id="0" name=""/>
        <dsp:cNvSpPr/>
      </dsp:nvSpPr>
      <dsp:spPr>
        <a:xfrm>
          <a:off x="8463638" y="1078166"/>
          <a:ext cx="2239544" cy="14221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Decentralized app (dApp) using the blockchain</a:t>
          </a:r>
        </a:p>
      </dsp:txBody>
      <dsp:txXfrm>
        <a:off x="8505290" y="1119818"/>
        <a:ext cx="2156240" cy="13388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3DC8E-7CE1-4AEE-B574-B0C43EB9B5B9}">
      <dsp:nvSpPr>
        <dsp:cNvPr id="0" name=""/>
        <dsp:cNvSpPr/>
      </dsp:nvSpPr>
      <dsp:spPr>
        <a:xfrm>
          <a:off x="0" y="508201"/>
          <a:ext cx="6831118" cy="9534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Fast block time so there is little to no delay</a:t>
          </a:r>
          <a:endParaRPr lang="en-US" sz="2400" kern="1200"/>
        </a:p>
      </dsp:txBody>
      <dsp:txXfrm>
        <a:off x="46541" y="554742"/>
        <a:ext cx="6738036" cy="860321"/>
      </dsp:txXfrm>
    </dsp:sp>
    <dsp:sp modelId="{278AD3AA-0E92-4986-801A-1810EA674B36}">
      <dsp:nvSpPr>
        <dsp:cNvPr id="0" name=""/>
        <dsp:cNvSpPr/>
      </dsp:nvSpPr>
      <dsp:spPr>
        <a:xfrm>
          <a:off x="0" y="1530724"/>
          <a:ext cx="6831118" cy="95340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Cheap gas that allows us to run smart contract calls for less</a:t>
          </a:r>
          <a:endParaRPr lang="en-US" sz="2400" kern="1200"/>
        </a:p>
      </dsp:txBody>
      <dsp:txXfrm>
        <a:off x="46541" y="1577265"/>
        <a:ext cx="6738036" cy="860321"/>
      </dsp:txXfrm>
    </dsp:sp>
    <dsp:sp modelId="{1354E144-3339-4337-97F9-C8ECE1ACF3B5}">
      <dsp:nvSpPr>
        <dsp:cNvPr id="0" name=""/>
        <dsp:cNvSpPr/>
      </dsp:nvSpPr>
      <dsp:spPr>
        <a:xfrm>
          <a:off x="0" y="2553248"/>
          <a:ext cx="6831118" cy="9534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Blockchain so all transactions can be recorded and public so everyone can see</a:t>
          </a:r>
          <a:endParaRPr lang="en-US" sz="2400" kern="1200"/>
        </a:p>
      </dsp:txBody>
      <dsp:txXfrm>
        <a:off x="46541" y="2599789"/>
        <a:ext cx="6738036" cy="860321"/>
      </dsp:txXfrm>
    </dsp:sp>
    <dsp:sp modelId="{EE7CE008-0853-4553-80E5-B08A4A85E0FC}">
      <dsp:nvSpPr>
        <dsp:cNvPr id="0" name=""/>
        <dsp:cNvSpPr/>
      </dsp:nvSpPr>
      <dsp:spPr>
        <a:xfrm>
          <a:off x="0" y="3575772"/>
          <a:ext cx="6831118" cy="9534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The system will be run on smart contracts that can't be changed</a:t>
          </a:r>
          <a:endParaRPr lang="en-US" sz="2400" kern="1200"/>
        </a:p>
      </dsp:txBody>
      <dsp:txXfrm>
        <a:off x="46541" y="3622313"/>
        <a:ext cx="6738036" cy="860321"/>
      </dsp:txXfrm>
    </dsp:sp>
    <dsp:sp modelId="{539342F9-3FEE-4B13-B41D-B8D638351B08}">
      <dsp:nvSpPr>
        <dsp:cNvPr id="0" name=""/>
        <dsp:cNvSpPr/>
      </dsp:nvSpPr>
      <dsp:spPr>
        <a:xfrm>
          <a:off x="0" y="4598296"/>
          <a:ext cx="6831118" cy="95340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Decentralized so people can only be identified using a wallet or a domain name</a:t>
          </a:r>
        </a:p>
      </dsp:txBody>
      <dsp:txXfrm>
        <a:off x="46541" y="4644837"/>
        <a:ext cx="6738036" cy="860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A2025-B5D2-48EB-8E97-75EBC1D88D3D}">
      <dsp:nvSpPr>
        <dsp:cNvPr id="0" name=""/>
        <dsp:cNvSpPr/>
      </dsp:nvSpPr>
      <dsp:spPr>
        <a:xfrm>
          <a:off x="0" y="2515"/>
          <a:ext cx="6831118" cy="12747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77431B-6FD9-4F9F-AA0B-5C377C23CD46}">
      <dsp:nvSpPr>
        <dsp:cNvPr id="0" name=""/>
        <dsp:cNvSpPr/>
      </dsp:nvSpPr>
      <dsp:spPr>
        <a:xfrm>
          <a:off x="385599" y="289324"/>
          <a:ext cx="701090" cy="701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9151E3-77EB-4F09-A1D1-D11133E0B7CE}">
      <dsp:nvSpPr>
        <dsp:cNvPr id="0" name=""/>
        <dsp:cNvSpPr/>
      </dsp:nvSpPr>
      <dsp:spPr>
        <a:xfrm>
          <a:off x="1472289" y="2515"/>
          <a:ext cx="5358828" cy="1274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907" tIns="134907" rIns="134907" bIns="134907" numCol="1" spcCol="1270" anchor="ctr" anchorCtr="0">
          <a:noAutofit/>
        </a:bodyPr>
        <a:lstStyle/>
        <a:p>
          <a:pPr marL="0" lvl="0" indent="0" algn="l" defTabSz="933450">
            <a:lnSpc>
              <a:spcPct val="100000"/>
            </a:lnSpc>
            <a:spcBef>
              <a:spcPct val="0"/>
            </a:spcBef>
            <a:spcAft>
              <a:spcPct val="35000"/>
            </a:spcAft>
            <a:buNone/>
          </a:pPr>
          <a:r>
            <a:rPr lang="en-GB" sz="2100" kern="1200"/>
            <a:t>All aspects of tournament creation is in your hands</a:t>
          </a:r>
          <a:endParaRPr lang="en-US" sz="2100" kern="1200"/>
        </a:p>
      </dsp:txBody>
      <dsp:txXfrm>
        <a:off x="1472289" y="2515"/>
        <a:ext cx="5358828" cy="1274709"/>
      </dsp:txXfrm>
    </dsp:sp>
    <dsp:sp modelId="{9F86A8A3-1FCF-4372-97E6-2CCAED24D022}">
      <dsp:nvSpPr>
        <dsp:cNvPr id="0" name=""/>
        <dsp:cNvSpPr/>
      </dsp:nvSpPr>
      <dsp:spPr>
        <a:xfrm>
          <a:off x="0" y="1595902"/>
          <a:ext cx="6831118" cy="12747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7A34C4-94D9-4795-B027-0CC6855D5F62}">
      <dsp:nvSpPr>
        <dsp:cNvPr id="0" name=""/>
        <dsp:cNvSpPr/>
      </dsp:nvSpPr>
      <dsp:spPr>
        <a:xfrm>
          <a:off x="385599" y="1882711"/>
          <a:ext cx="701090" cy="701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E0138B-3849-4624-ADAB-76A59F2E8E01}">
      <dsp:nvSpPr>
        <dsp:cNvPr id="0" name=""/>
        <dsp:cNvSpPr/>
      </dsp:nvSpPr>
      <dsp:spPr>
        <a:xfrm>
          <a:off x="1472289" y="1595902"/>
          <a:ext cx="5358828" cy="1274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907" tIns="134907" rIns="134907" bIns="134907" numCol="1" spcCol="1270" anchor="ctr" anchorCtr="0">
          <a:noAutofit/>
        </a:bodyPr>
        <a:lstStyle/>
        <a:p>
          <a:pPr marL="0" lvl="0" indent="0" algn="l" defTabSz="933450">
            <a:lnSpc>
              <a:spcPct val="100000"/>
            </a:lnSpc>
            <a:spcBef>
              <a:spcPct val="0"/>
            </a:spcBef>
            <a:spcAft>
              <a:spcPct val="35000"/>
            </a:spcAft>
            <a:buNone/>
          </a:pPr>
          <a:r>
            <a:rPr lang="en-GB" sz="2100" kern="1200"/>
            <a:t>Price to enter, total winnings, winning structure, fee for provider</a:t>
          </a:r>
          <a:endParaRPr lang="en-US" sz="2100" kern="1200"/>
        </a:p>
      </dsp:txBody>
      <dsp:txXfrm>
        <a:off x="1472289" y="1595902"/>
        <a:ext cx="5358828" cy="1274709"/>
      </dsp:txXfrm>
    </dsp:sp>
    <dsp:sp modelId="{983C5A25-67F3-485C-99F1-8A542825D16A}">
      <dsp:nvSpPr>
        <dsp:cNvPr id="0" name=""/>
        <dsp:cNvSpPr/>
      </dsp:nvSpPr>
      <dsp:spPr>
        <a:xfrm>
          <a:off x="0" y="3189289"/>
          <a:ext cx="6831118" cy="12747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556EF-C843-485D-8960-0A9A4A1046E4}">
      <dsp:nvSpPr>
        <dsp:cNvPr id="0" name=""/>
        <dsp:cNvSpPr/>
      </dsp:nvSpPr>
      <dsp:spPr>
        <a:xfrm>
          <a:off x="385599" y="3476098"/>
          <a:ext cx="701090" cy="7010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19276A-45DB-4B7E-9C3C-7EB390CA98B1}">
      <dsp:nvSpPr>
        <dsp:cNvPr id="0" name=""/>
        <dsp:cNvSpPr/>
      </dsp:nvSpPr>
      <dsp:spPr>
        <a:xfrm>
          <a:off x="1472289" y="3189289"/>
          <a:ext cx="5358828" cy="1274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907" tIns="134907" rIns="134907" bIns="134907" numCol="1" spcCol="1270" anchor="ctr" anchorCtr="0">
          <a:noAutofit/>
        </a:bodyPr>
        <a:lstStyle/>
        <a:p>
          <a:pPr marL="0" lvl="0" indent="0" algn="l" defTabSz="933450">
            <a:lnSpc>
              <a:spcPct val="100000"/>
            </a:lnSpc>
            <a:spcBef>
              <a:spcPct val="0"/>
            </a:spcBef>
            <a:spcAft>
              <a:spcPct val="35000"/>
            </a:spcAft>
            <a:buNone/>
          </a:pPr>
          <a:r>
            <a:rPr lang="en-GB" sz="2100" kern="1200"/>
            <a:t>Tournament structure, the number of players, time to start, random matchmaking or qualifying round</a:t>
          </a:r>
          <a:endParaRPr lang="en-US" sz="2100" kern="1200"/>
        </a:p>
      </dsp:txBody>
      <dsp:txXfrm>
        <a:off x="1472289" y="3189289"/>
        <a:ext cx="5358828" cy="1274709"/>
      </dsp:txXfrm>
    </dsp:sp>
    <dsp:sp modelId="{D4A1D533-A0CD-4AFA-94C6-18B3AC74C240}">
      <dsp:nvSpPr>
        <dsp:cNvPr id="0" name=""/>
        <dsp:cNvSpPr/>
      </dsp:nvSpPr>
      <dsp:spPr>
        <a:xfrm>
          <a:off x="0" y="4782676"/>
          <a:ext cx="6831118" cy="12747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2C89E6-B6CA-47EE-A243-9A15725C11B4}">
      <dsp:nvSpPr>
        <dsp:cNvPr id="0" name=""/>
        <dsp:cNvSpPr/>
      </dsp:nvSpPr>
      <dsp:spPr>
        <a:xfrm>
          <a:off x="385599" y="5069485"/>
          <a:ext cx="701090" cy="7010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B9C4C-0CE8-4121-8EEB-8357F273B6F3}">
      <dsp:nvSpPr>
        <dsp:cNvPr id="0" name=""/>
        <dsp:cNvSpPr/>
      </dsp:nvSpPr>
      <dsp:spPr>
        <a:xfrm>
          <a:off x="1472289" y="4782676"/>
          <a:ext cx="5358828" cy="1274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907" tIns="134907" rIns="134907" bIns="134907" numCol="1" spcCol="1270" anchor="ctr" anchorCtr="0">
          <a:noAutofit/>
        </a:bodyPr>
        <a:lstStyle/>
        <a:p>
          <a:pPr marL="0" lvl="0" indent="0" algn="l" defTabSz="933450">
            <a:lnSpc>
              <a:spcPct val="100000"/>
            </a:lnSpc>
            <a:spcBef>
              <a:spcPct val="0"/>
            </a:spcBef>
            <a:spcAft>
              <a:spcPct val="35000"/>
            </a:spcAft>
            <a:buNone/>
          </a:pPr>
          <a:r>
            <a:rPr lang="en-US" sz="2100" kern="1200"/>
            <a:t>The number in each team, total teams, free for all, NFT minting for winners.</a:t>
          </a:r>
        </a:p>
      </dsp:txBody>
      <dsp:txXfrm>
        <a:off x="1472289" y="4782676"/>
        <a:ext cx="5358828" cy="12747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4650D-9C9F-4C98-9C5E-6E79F2F54C44}">
      <dsp:nvSpPr>
        <dsp:cNvPr id="0" name=""/>
        <dsp:cNvSpPr/>
      </dsp:nvSpPr>
      <dsp:spPr>
        <a:xfrm>
          <a:off x="974194" y="382050"/>
          <a:ext cx="774811"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9958C9-E54A-45E0-8578-33E4E4E7D975}">
      <dsp:nvSpPr>
        <dsp:cNvPr id="0" name=""/>
        <dsp:cNvSpPr/>
      </dsp:nvSpPr>
      <dsp:spPr>
        <a:xfrm>
          <a:off x="1795494" y="317002"/>
          <a:ext cx="89103" cy="167359"/>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7DC59F-1AA4-4653-A9E5-78FD7984FAC1}">
      <dsp:nvSpPr>
        <dsp:cNvPr id="0" name=""/>
        <dsp:cNvSpPr/>
      </dsp:nvSpPr>
      <dsp:spPr>
        <a:xfrm>
          <a:off x="495256" y="0"/>
          <a:ext cx="764173" cy="76417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54" tIns="29654" rIns="29654" bIns="29654" numCol="1" spcCol="1270" anchor="ctr" anchorCtr="0">
          <a:noAutofit/>
        </a:bodyPr>
        <a:lstStyle/>
        <a:p>
          <a:pPr marL="0" lvl="0" indent="0" algn="ctr" defTabSz="1511300">
            <a:lnSpc>
              <a:spcPct val="90000"/>
            </a:lnSpc>
            <a:spcBef>
              <a:spcPct val="0"/>
            </a:spcBef>
            <a:spcAft>
              <a:spcPct val="35000"/>
            </a:spcAft>
            <a:buNone/>
          </a:pPr>
          <a:r>
            <a:rPr lang="en-US" sz="3400" kern="1200"/>
            <a:t>1</a:t>
          </a:r>
        </a:p>
      </dsp:txBody>
      <dsp:txXfrm>
        <a:off x="607167" y="111911"/>
        <a:ext cx="540351" cy="540351"/>
      </dsp:txXfrm>
    </dsp:sp>
    <dsp:sp modelId="{6196D503-17AB-40BF-8F01-32B4996F193D}">
      <dsp:nvSpPr>
        <dsp:cNvPr id="0" name=""/>
        <dsp:cNvSpPr/>
      </dsp:nvSpPr>
      <dsp:spPr>
        <a:xfrm>
          <a:off x="5680" y="929773"/>
          <a:ext cx="1743325" cy="16555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515" tIns="165100" rIns="137515" bIns="165100" numCol="1" spcCol="1270" anchor="t" anchorCtr="0">
          <a:noAutofit/>
        </a:bodyPr>
        <a:lstStyle/>
        <a:p>
          <a:pPr marL="0" lvl="0" indent="0" algn="l" defTabSz="488950">
            <a:lnSpc>
              <a:spcPct val="90000"/>
            </a:lnSpc>
            <a:spcBef>
              <a:spcPct val="0"/>
            </a:spcBef>
            <a:spcAft>
              <a:spcPct val="35000"/>
            </a:spcAft>
            <a:buNone/>
          </a:pPr>
          <a:r>
            <a:rPr lang="en-GB" sz="1100" kern="1200"/>
            <a:t>The user deposits stablecoin or Tezos into the dApp via smart contract.</a:t>
          </a:r>
          <a:endParaRPr lang="en-US" sz="1100" kern="1200"/>
        </a:p>
      </dsp:txBody>
      <dsp:txXfrm>
        <a:off x="5680" y="1260883"/>
        <a:ext cx="1743325" cy="1324439"/>
      </dsp:txXfrm>
    </dsp:sp>
    <dsp:sp modelId="{3894D6F7-DDF2-4BF7-AF63-9EE0DB78E6FA}">
      <dsp:nvSpPr>
        <dsp:cNvPr id="0" name=""/>
        <dsp:cNvSpPr/>
      </dsp:nvSpPr>
      <dsp:spPr>
        <a:xfrm>
          <a:off x="1942708" y="382050"/>
          <a:ext cx="174332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03D5FB-EE79-4F6E-8D8F-55EDDF1BC3CE}">
      <dsp:nvSpPr>
        <dsp:cNvPr id="0" name=""/>
        <dsp:cNvSpPr/>
      </dsp:nvSpPr>
      <dsp:spPr>
        <a:xfrm>
          <a:off x="3732522" y="317002"/>
          <a:ext cx="89103" cy="167359"/>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C9A0D5-D597-488B-AE97-2A998A46C263}">
      <dsp:nvSpPr>
        <dsp:cNvPr id="0" name=""/>
        <dsp:cNvSpPr/>
      </dsp:nvSpPr>
      <dsp:spPr>
        <a:xfrm>
          <a:off x="2432284" y="0"/>
          <a:ext cx="764173" cy="76417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54" tIns="29654" rIns="29654" bIns="29654" numCol="1" spcCol="1270" anchor="ctr" anchorCtr="0">
          <a:noAutofit/>
        </a:bodyPr>
        <a:lstStyle/>
        <a:p>
          <a:pPr marL="0" lvl="0" indent="0" algn="ctr" defTabSz="1511300">
            <a:lnSpc>
              <a:spcPct val="90000"/>
            </a:lnSpc>
            <a:spcBef>
              <a:spcPct val="0"/>
            </a:spcBef>
            <a:spcAft>
              <a:spcPct val="35000"/>
            </a:spcAft>
            <a:buNone/>
          </a:pPr>
          <a:r>
            <a:rPr lang="en-US" sz="3400" kern="1200"/>
            <a:t>2</a:t>
          </a:r>
        </a:p>
      </dsp:txBody>
      <dsp:txXfrm>
        <a:off x="2544195" y="111911"/>
        <a:ext cx="540351" cy="540351"/>
      </dsp:txXfrm>
    </dsp:sp>
    <dsp:sp modelId="{D9BB9503-35C0-4477-ADAB-5381800FBE47}">
      <dsp:nvSpPr>
        <dsp:cNvPr id="0" name=""/>
        <dsp:cNvSpPr/>
      </dsp:nvSpPr>
      <dsp:spPr>
        <a:xfrm>
          <a:off x="1942708" y="929773"/>
          <a:ext cx="1743325" cy="16555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515" tIns="165100" rIns="137515" bIns="165100" numCol="1" spcCol="1270" anchor="t" anchorCtr="0">
          <a:noAutofit/>
        </a:bodyPr>
        <a:lstStyle/>
        <a:p>
          <a:pPr marL="0" lvl="0" indent="0" algn="l" defTabSz="488950">
            <a:lnSpc>
              <a:spcPct val="90000"/>
            </a:lnSpc>
            <a:spcBef>
              <a:spcPct val="0"/>
            </a:spcBef>
            <a:spcAft>
              <a:spcPct val="35000"/>
            </a:spcAft>
            <a:buNone/>
          </a:pPr>
          <a:r>
            <a:rPr lang="en-GB" sz="1100" kern="1200"/>
            <a:t>The smart contract then stores the amount deposited and the associated address as a receipt.</a:t>
          </a:r>
          <a:endParaRPr lang="en-US" sz="1100" kern="1200"/>
        </a:p>
      </dsp:txBody>
      <dsp:txXfrm>
        <a:off x="1942708" y="1260883"/>
        <a:ext cx="1743325" cy="1324439"/>
      </dsp:txXfrm>
    </dsp:sp>
    <dsp:sp modelId="{0263296C-77FD-4D3B-BF52-68ED327E34BE}">
      <dsp:nvSpPr>
        <dsp:cNvPr id="0" name=""/>
        <dsp:cNvSpPr/>
      </dsp:nvSpPr>
      <dsp:spPr>
        <a:xfrm>
          <a:off x="3879736" y="382050"/>
          <a:ext cx="174332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119F49-55E1-4B77-92FA-DEAF9AF7FA34}">
      <dsp:nvSpPr>
        <dsp:cNvPr id="0" name=""/>
        <dsp:cNvSpPr/>
      </dsp:nvSpPr>
      <dsp:spPr>
        <a:xfrm>
          <a:off x="5669550" y="317002"/>
          <a:ext cx="89103" cy="167359"/>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EA9B2-86F6-43EF-A5D0-449BF047A45C}">
      <dsp:nvSpPr>
        <dsp:cNvPr id="0" name=""/>
        <dsp:cNvSpPr/>
      </dsp:nvSpPr>
      <dsp:spPr>
        <a:xfrm>
          <a:off x="4369312" y="0"/>
          <a:ext cx="764173" cy="76417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54" tIns="29654" rIns="29654" bIns="29654" numCol="1" spcCol="1270" anchor="ctr" anchorCtr="0">
          <a:noAutofit/>
        </a:bodyPr>
        <a:lstStyle/>
        <a:p>
          <a:pPr marL="0" lvl="0" indent="0" algn="ctr" defTabSz="1511300">
            <a:lnSpc>
              <a:spcPct val="90000"/>
            </a:lnSpc>
            <a:spcBef>
              <a:spcPct val="0"/>
            </a:spcBef>
            <a:spcAft>
              <a:spcPct val="35000"/>
            </a:spcAft>
            <a:buNone/>
          </a:pPr>
          <a:r>
            <a:rPr lang="en-US" sz="3400" kern="1200"/>
            <a:t>3</a:t>
          </a:r>
        </a:p>
      </dsp:txBody>
      <dsp:txXfrm>
        <a:off x="4481223" y="111911"/>
        <a:ext cx="540351" cy="540351"/>
      </dsp:txXfrm>
    </dsp:sp>
    <dsp:sp modelId="{09428793-E51A-45A9-833F-AB5E4A12265A}">
      <dsp:nvSpPr>
        <dsp:cNvPr id="0" name=""/>
        <dsp:cNvSpPr/>
      </dsp:nvSpPr>
      <dsp:spPr>
        <a:xfrm>
          <a:off x="3879736" y="929773"/>
          <a:ext cx="1743325" cy="16555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515" tIns="165100" rIns="137515" bIns="165100" numCol="1" spcCol="1270" anchor="t" anchorCtr="0">
          <a:noAutofit/>
        </a:bodyPr>
        <a:lstStyle/>
        <a:p>
          <a:pPr marL="0" lvl="0" indent="0" algn="l" defTabSz="488950">
            <a:lnSpc>
              <a:spcPct val="90000"/>
            </a:lnSpc>
            <a:spcBef>
              <a:spcPct val="0"/>
            </a:spcBef>
            <a:spcAft>
              <a:spcPct val="35000"/>
            </a:spcAft>
            <a:buNone/>
          </a:pPr>
          <a:r>
            <a:rPr lang="en-GB" sz="1100" kern="1200"/>
            <a:t>The user can withdraw by initiating a deletion of receipt; thus, the smart contract will send all of what is in the</a:t>
          </a:r>
          <a:r>
            <a:rPr lang="en-GB" sz="1100" b="0" kern="1200"/>
            <a:t> receipt to the user.</a:t>
          </a:r>
          <a:endParaRPr lang="en-US" sz="1100" b="0" kern="1200"/>
        </a:p>
      </dsp:txBody>
      <dsp:txXfrm>
        <a:off x="3879736" y="1260883"/>
        <a:ext cx="1743325" cy="1324439"/>
      </dsp:txXfrm>
    </dsp:sp>
    <dsp:sp modelId="{5A0C1C4F-AE41-4B4C-8504-170295BEDFEC}">
      <dsp:nvSpPr>
        <dsp:cNvPr id="0" name=""/>
        <dsp:cNvSpPr/>
      </dsp:nvSpPr>
      <dsp:spPr>
        <a:xfrm>
          <a:off x="5816765" y="382050"/>
          <a:ext cx="174332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E73FD5-60DE-4080-8752-02796A16F602}">
      <dsp:nvSpPr>
        <dsp:cNvPr id="0" name=""/>
        <dsp:cNvSpPr/>
      </dsp:nvSpPr>
      <dsp:spPr>
        <a:xfrm>
          <a:off x="7606579" y="317002"/>
          <a:ext cx="89103" cy="167359"/>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D7F554-D556-410E-9B32-6BA078E0044A}">
      <dsp:nvSpPr>
        <dsp:cNvPr id="0" name=""/>
        <dsp:cNvSpPr/>
      </dsp:nvSpPr>
      <dsp:spPr>
        <a:xfrm>
          <a:off x="6306340" y="0"/>
          <a:ext cx="764173" cy="76417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54" tIns="29654" rIns="29654" bIns="29654" numCol="1" spcCol="1270" anchor="ctr" anchorCtr="0">
          <a:noAutofit/>
        </a:bodyPr>
        <a:lstStyle/>
        <a:p>
          <a:pPr marL="0" lvl="0" indent="0" algn="ctr" defTabSz="1511300">
            <a:lnSpc>
              <a:spcPct val="90000"/>
            </a:lnSpc>
            <a:spcBef>
              <a:spcPct val="0"/>
            </a:spcBef>
            <a:spcAft>
              <a:spcPct val="35000"/>
            </a:spcAft>
            <a:buNone/>
          </a:pPr>
          <a:r>
            <a:rPr lang="en-US" sz="3400" kern="1200"/>
            <a:t>4</a:t>
          </a:r>
        </a:p>
      </dsp:txBody>
      <dsp:txXfrm>
        <a:off x="6418251" y="111911"/>
        <a:ext cx="540351" cy="540351"/>
      </dsp:txXfrm>
    </dsp:sp>
    <dsp:sp modelId="{4091E97E-EB4C-4341-A28F-39AA7644A8DB}">
      <dsp:nvSpPr>
        <dsp:cNvPr id="0" name=""/>
        <dsp:cNvSpPr/>
      </dsp:nvSpPr>
      <dsp:spPr>
        <a:xfrm>
          <a:off x="5816765" y="929773"/>
          <a:ext cx="1743325" cy="16555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515" tIns="165100" rIns="137515" bIns="165100" numCol="1" spcCol="1270" anchor="t" anchorCtr="0">
          <a:noAutofit/>
        </a:bodyPr>
        <a:lstStyle/>
        <a:p>
          <a:pPr marL="0" lvl="0" indent="0" algn="l" defTabSz="488950">
            <a:lnSpc>
              <a:spcPct val="90000"/>
            </a:lnSpc>
            <a:spcBef>
              <a:spcPct val="0"/>
            </a:spcBef>
            <a:spcAft>
              <a:spcPct val="35000"/>
            </a:spcAft>
            <a:buNone/>
          </a:pPr>
          <a:r>
            <a:rPr lang="en-GB" sz="1100" kern="1200"/>
            <a:t>The user can also enter a tournament by buying a ticket with the correct balance to cover for ticket and the deposit for that specific tournament.</a:t>
          </a:r>
          <a:endParaRPr lang="en-US" sz="1100" kern="1200"/>
        </a:p>
      </dsp:txBody>
      <dsp:txXfrm>
        <a:off x="5816765" y="1260883"/>
        <a:ext cx="1743325" cy="1324439"/>
      </dsp:txXfrm>
    </dsp:sp>
    <dsp:sp modelId="{F33EF174-C4D8-4102-B2EB-4C2051039B13}">
      <dsp:nvSpPr>
        <dsp:cNvPr id="0" name=""/>
        <dsp:cNvSpPr/>
      </dsp:nvSpPr>
      <dsp:spPr>
        <a:xfrm>
          <a:off x="7753793" y="382050"/>
          <a:ext cx="174332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E23DF7-FA80-49F9-A253-6F3FB7002B4C}">
      <dsp:nvSpPr>
        <dsp:cNvPr id="0" name=""/>
        <dsp:cNvSpPr/>
      </dsp:nvSpPr>
      <dsp:spPr>
        <a:xfrm>
          <a:off x="9543607" y="317002"/>
          <a:ext cx="89103" cy="167359"/>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1C9DC1-3493-4EA7-B342-7BB97224DD8C}">
      <dsp:nvSpPr>
        <dsp:cNvPr id="0" name=""/>
        <dsp:cNvSpPr/>
      </dsp:nvSpPr>
      <dsp:spPr>
        <a:xfrm>
          <a:off x="8243369" y="0"/>
          <a:ext cx="764173" cy="76417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54" tIns="29654" rIns="29654" bIns="29654" numCol="1" spcCol="1270" anchor="ctr" anchorCtr="0">
          <a:noAutofit/>
        </a:bodyPr>
        <a:lstStyle/>
        <a:p>
          <a:pPr marL="0" lvl="0" indent="0" algn="ctr" defTabSz="1511300">
            <a:lnSpc>
              <a:spcPct val="90000"/>
            </a:lnSpc>
            <a:spcBef>
              <a:spcPct val="0"/>
            </a:spcBef>
            <a:spcAft>
              <a:spcPct val="35000"/>
            </a:spcAft>
            <a:buNone/>
          </a:pPr>
          <a:r>
            <a:rPr lang="en-US" sz="3400" kern="1200"/>
            <a:t>5</a:t>
          </a:r>
        </a:p>
      </dsp:txBody>
      <dsp:txXfrm>
        <a:off x="8355280" y="111911"/>
        <a:ext cx="540351" cy="540351"/>
      </dsp:txXfrm>
    </dsp:sp>
    <dsp:sp modelId="{69063B51-C8D2-4A55-AF9F-9754AE7B20FD}">
      <dsp:nvSpPr>
        <dsp:cNvPr id="0" name=""/>
        <dsp:cNvSpPr/>
      </dsp:nvSpPr>
      <dsp:spPr>
        <a:xfrm>
          <a:off x="7753793" y="929773"/>
          <a:ext cx="1743325" cy="16555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515" tIns="165100" rIns="137515" bIns="165100" numCol="1" spcCol="1270" anchor="t" anchorCtr="0">
          <a:noAutofit/>
        </a:bodyPr>
        <a:lstStyle/>
        <a:p>
          <a:pPr marL="0" lvl="0" indent="0" algn="l" defTabSz="466725">
            <a:lnSpc>
              <a:spcPct val="90000"/>
            </a:lnSpc>
            <a:spcBef>
              <a:spcPct val="0"/>
            </a:spcBef>
            <a:spcAft>
              <a:spcPct val="35000"/>
            </a:spcAft>
            <a:buNone/>
          </a:pPr>
          <a:r>
            <a:rPr lang="en-GB" sz="1050" kern="1200"/>
            <a:t>The smart contract creates a new ticket for this user and deducts the balance, the ticket states the tournament ID and increments the player list of the tournament by one.</a:t>
          </a:r>
          <a:endParaRPr lang="en-US" sz="1050" kern="1200"/>
        </a:p>
      </dsp:txBody>
      <dsp:txXfrm>
        <a:off x="7753793" y="1260883"/>
        <a:ext cx="1743325" cy="1324439"/>
      </dsp:txXfrm>
    </dsp:sp>
    <dsp:sp modelId="{6D828213-FFB7-4577-9E12-002C56553190}">
      <dsp:nvSpPr>
        <dsp:cNvPr id="0" name=""/>
        <dsp:cNvSpPr/>
      </dsp:nvSpPr>
      <dsp:spPr>
        <a:xfrm>
          <a:off x="9690821" y="382050"/>
          <a:ext cx="871662"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A93FB9-BDAB-4651-B207-888F57E6B830}">
      <dsp:nvSpPr>
        <dsp:cNvPr id="0" name=""/>
        <dsp:cNvSpPr/>
      </dsp:nvSpPr>
      <dsp:spPr>
        <a:xfrm>
          <a:off x="10180397" y="0"/>
          <a:ext cx="764173" cy="76417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54" tIns="29654" rIns="29654" bIns="29654" numCol="1" spcCol="1270" anchor="ctr" anchorCtr="0">
          <a:noAutofit/>
        </a:bodyPr>
        <a:lstStyle/>
        <a:p>
          <a:pPr marL="0" lvl="0" indent="0" algn="ctr" defTabSz="1511300">
            <a:lnSpc>
              <a:spcPct val="90000"/>
            </a:lnSpc>
            <a:spcBef>
              <a:spcPct val="0"/>
            </a:spcBef>
            <a:spcAft>
              <a:spcPct val="35000"/>
            </a:spcAft>
            <a:buNone/>
          </a:pPr>
          <a:r>
            <a:rPr lang="en-US" sz="3400" kern="1200"/>
            <a:t>6</a:t>
          </a:r>
        </a:p>
      </dsp:txBody>
      <dsp:txXfrm>
        <a:off x="10292308" y="111911"/>
        <a:ext cx="540351" cy="540351"/>
      </dsp:txXfrm>
    </dsp:sp>
    <dsp:sp modelId="{25981676-366F-41F3-9739-0CC540E7A2C4}">
      <dsp:nvSpPr>
        <dsp:cNvPr id="0" name=""/>
        <dsp:cNvSpPr/>
      </dsp:nvSpPr>
      <dsp:spPr>
        <a:xfrm>
          <a:off x="9690821" y="929773"/>
          <a:ext cx="1743325" cy="16555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515" tIns="165100" rIns="137515" bIns="165100" numCol="1" spcCol="1270" anchor="t" anchorCtr="0">
          <a:noAutofit/>
        </a:bodyPr>
        <a:lstStyle/>
        <a:p>
          <a:pPr marL="0" lvl="0" indent="0" algn="l" defTabSz="488950">
            <a:lnSpc>
              <a:spcPct val="90000"/>
            </a:lnSpc>
            <a:spcBef>
              <a:spcPct val="0"/>
            </a:spcBef>
            <a:spcAft>
              <a:spcPct val="35000"/>
            </a:spcAft>
            <a:buNone/>
          </a:pPr>
          <a:r>
            <a:rPr lang="en-GB" sz="1100" kern="1200"/>
            <a:t>After validation of winner the smart contract sends all the winnings to the winner and will distribute the liar pot to the validators.</a:t>
          </a:r>
          <a:endParaRPr lang="en-US" sz="1100" kern="1200"/>
        </a:p>
      </dsp:txBody>
      <dsp:txXfrm>
        <a:off x="9690821" y="1260883"/>
        <a:ext cx="1743325" cy="13244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38170-FF01-4BFA-9226-3795EEF9CE97}">
      <dsp:nvSpPr>
        <dsp:cNvPr id="0" name=""/>
        <dsp:cNvSpPr/>
      </dsp:nvSpPr>
      <dsp:spPr>
        <a:xfrm>
          <a:off x="0" y="2767274"/>
          <a:ext cx="10723563" cy="90828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This will mean that if validators lie, there deposit will be taken away and they will not be rewarded. As the deposit made by them is greater than the reward they could receive, it is highly unlikely that they will take the risk of lying.</a:t>
          </a:r>
        </a:p>
      </dsp:txBody>
      <dsp:txXfrm>
        <a:off x="0" y="2767274"/>
        <a:ext cx="10723563" cy="908281"/>
      </dsp:txXfrm>
    </dsp:sp>
    <dsp:sp modelId="{7C493EEC-83F5-46D9-90F1-5A6FC308C5A3}">
      <dsp:nvSpPr>
        <dsp:cNvPr id="0" name=""/>
        <dsp:cNvSpPr/>
      </dsp:nvSpPr>
      <dsp:spPr>
        <a:xfrm rot="10800000">
          <a:off x="0" y="1383962"/>
          <a:ext cx="10723563" cy="1396936"/>
        </a:xfrm>
        <a:prstGeom prst="upArrowCallout">
          <a:avLst/>
        </a:prstGeom>
        <a:solidFill>
          <a:schemeClr val="accent4">
            <a:hueOff val="-745106"/>
            <a:satOff val="4258"/>
            <a:lumOff val="2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To ensure that validators do not lie they are required to make a deposit greater than the price of the tickets + deposits:</a:t>
          </a:r>
        </a:p>
      </dsp:txBody>
      <dsp:txXfrm rot="-10800000">
        <a:off x="0" y="1383962"/>
        <a:ext cx="10723563" cy="490324"/>
      </dsp:txXfrm>
    </dsp:sp>
    <dsp:sp modelId="{AEC58ADE-426B-492C-BCEE-DF53FF529911}">
      <dsp:nvSpPr>
        <dsp:cNvPr id="0" name=""/>
        <dsp:cNvSpPr/>
      </dsp:nvSpPr>
      <dsp:spPr>
        <a:xfrm>
          <a:off x="0" y="1874287"/>
          <a:ext cx="10723563" cy="41768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validator deposit &gt; ticket price + deposit</a:t>
          </a:r>
        </a:p>
      </dsp:txBody>
      <dsp:txXfrm>
        <a:off x="0" y="1874287"/>
        <a:ext cx="10723563" cy="417684"/>
      </dsp:txXfrm>
    </dsp:sp>
    <dsp:sp modelId="{92F8109D-3484-42AB-A379-A32EF00565D3}">
      <dsp:nvSpPr>
        <dsp:cNvPr id="0" name=""/>
        <dsp:cNvSpPr/>
      </dsp:nvSpPr>
      <dsp:spPr>
        <a:xfrm rot="10800000">
          <a:off x="0" y="649"/>
          <a:ext cx="10723563" cy="1396936"/>
        </a:xfrm>
        <a:prstGeom prst="upArrowCallout">
          <a:avLst/>
        </a:prstGeom>
        <a:solidFill>
          <a:schemeClr val="accent4">
            <a:hueOff val="-1490212"/>
            <a:satOff val="851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Optional choice of participating in validation process, if they do then:</a:t>
          </a:r>
        </a:p>
      </dsp:txBody>
      <dsp:txXfrm rot="-10800000">
        <a:off x="0" y="649"/>
        <a:ext cx="10723563" cy="490324"/>
      </dsp:txXfrm>
    </dsp:sp>
    <dsp:sp modelId="{876CE34B-89BA-471C-AA94-E9443ED453E5}">
      <dsp:nvSpPr>
        <dsp:cNvPr id="0" name=""/>
        <dsp:cNvSpPr/>
      </dsp:nvSpPr>
      <dsp:spPr>
        <a:xfrm>
          <a:off x="5236" y="490974"/>
          <a:ext cx="3571030" cy="417684"/>
        </a:xfrm>
        <a:prstGeom prst="rect">
          <a:avLst/>
        </a:prstGeom>
        <a:solidFill>
          <a:schemeClr val="accent4">
            <a:tint val="40000"/>
            <a:alpha val="90000"/>
            <a:hueOff val="-201569"/>
            <a:satOff val="4876"/>
            <a:lumOff val="391"/>
            <a:alphaOff val="0"/>
          </a:schemeClr>
        </a:solidFill>
        <a:ln w="12700" cap="flat" cmpd="sng" algn="ctr">
          <a:solidFill>
            <a:schemeClr val="accent4">
              <a:tint val="40000"/>
              <a:alpha val="90000"/>
              <a:hueOff val="-201569"/>
              <a:satOff val="4876"/>
              <a:lumOff val="3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A deposit must be made that the participants themselves determine</a:t>
          </a:r>
        </a:p>
      </dsp:txBody>
      <dsp:txXfrm>
        <a:off x="5236" y="490974"/>
        <a:ext cx="3571030" cy="417684"/>
      </dsp:txXfrm>
    </dsp:sp>
    <dsp:sp modelId="{93647588-96D6-4A33-9715-6416A660D1AA}">
      <dsp:nvSpPr>
        <dsp:cNvPr id="0" name=""/>
        <dsp:cNvSpPr/>
      </dsp:nvSpPr>
      <dsp:spPr>
        <a:xfrm>
          <a:off x="3576266" y="490974"/>
          <a:ext cx="3571030" cy="417684"/>
        </a:xfrm>
        <a:prstGeom prst="rect">
          <a:avLst/>
        </a:prstGeom>
        <a:solidFill>
          <a:schemeClr val="accent4">
            <a:tint val="40000"/>
            <a:alpha val="90000"/>
            <a:hueOff val="-403138"/>
            <a:satOff val="9751"/>
            <a:lumOff val="783"/>
            <a:alphaOff val="0"/>
          </a:schemeClr>
        </a:solidFill>
        <a:ln w="12700" cap="flat" cmpd="sng" algn="ctr">
          <a:solidFill>
            <a:schemeClr val="accent4">
              <a:tint val="40000"/>
              <a:alpha val="90000"/>
              <a:hueOff val="-403138"/>
              <a:satOff val="9751"/>
              <a:lumOff val="7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Participants are rewarded if tell the truth</a:t>
          </a:r>
        </a:p>
      </dsp:txBody>
      <dsp:txXfrm>
        <a:off x="3576266" y="490974"/>
        <a:ext cx="3571030" cy="417684"/>
      </dsp:txXfrm>
    </dsp:sp>
    <dsp:sp modelId="{EE6CFFF0-D3E7-4FA8-AB64-DDD4F67F6338}">
      <dsp:nvSpPr>
        <dsp:cNvPr id="0" name=""/>
        <dsp:cNvSpPr/>
      </dsp:nvSpPr>
      <dsp:spPr>
        <a:xfrm>
          <a:off x="7147296" y="490974"/>
          <a:ext cx="3571030" cy="417684"/>
        </a:xfrm>
        <a:prstGeom prst="rect">
          <a:avLst/>
        </a:prstGeom>
        <a:solidFill>
          <a:schemeClr val="accent4">
            <a:tint val="40000"/>
            <a:alpha val="90000"/>
            <a:hueOff val="-604708"/>
            <a:satOff val="14627"/>
            <a:lumOff val="1174"/>
            <a:alphaOff val="0"/>
          </a:schemeClr>
        </a:solidFill>
        <a:ln w="12700" cap="flat" cmpd="sng" algn="ctr">
          <a:solidFill>
            <a:schemeClr val="accent4">
              <a:tint val="40000"/>
              <a:alpha val="90000"/>
              <a:hueOff val="-604708"/>
              <a:satOff val="14627"/>
              <a:lumOff val="117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Participants partially lose their deposit if they lie</a:t>
          </a:r>
        </a:p>
      </dsp:txBody>
      <dsp:txXfrm>
        <a:off x="7147296" y="490974"/>
        <a:ext cx="3571030" cy="4176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12/3/2022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36334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12/3/2022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986490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12/3/2022</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66953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AFA9-A8B7-3F9F-1A23-E00650B875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80675EE-DA5F-E03B-7263-FC1874364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4CD691-E6AB-9C7F-48DF-FFD731C7CDD3}"/>
              </a:ext>
            </a:extLst>
          </p:cNvPr>
          <p:cNvSpPr>
            <a:spLocks noGrp="1"/>
          </p:cNvSpPr>
          <p:nvPr>
            <p:ph type="dt" sz="half" idx="10"/>
          </p:nvPr>
        </p:nvSpPr>
        <p:spPr/>
        <p:txBody>
          <a:bodyPr/>
          <a:lstStyle/>
          <a:p>
            <a:fld id="{7D557626-760E-A64E-854B-AED7D73F3A83}" type="datetimeFigureOut">
              <a:rPr lang="en-GB" smtClean="0"/>
              <a:t>03/12/2022</a:t>
            </a:fld>
            <a:endParaRPr lang="en-GB"/>
          </a:p>
        </p:txBody>
      </p:sp>
      <p:sp>
        <p:nvSpPr>
          <p:cNvPr id="5" name="Footer Placeholder 4">
            <a:extLst>
              <a:ext uri="{FF2B5EF4-FFF2-40B4-BE49-F238E27FC236}">
                <a16:creationId xmlns:a16="http://schemas.microsoft.com/office/drawing/2014/main" id="{243B637A-79C5-E07C-1D80-8F057D45AF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E7B256-995E-1867-BB7A-ED6F0C4F1DCF}"/>
              </a:ext>
            </a:extLst>
          </p:cNvPr>
          <p:cNvSpPr>
            <a:spLocks noGrp="1"/>
          </p:cNvSpPr>
          <p:nvPr>
            <p:ph type="sldNum" sz="quarter" idx="12"/>
          </p:nvPr>
        </p:nvSpPr>
        <p:spPr/>
        <p:txBody>
          <a:bodyPr/>
          <a:lstStyle/>
          <a:p>
            <a:fld id="{7860387C-00E6-0A44-A7BF-F1DD74E4B592}" type="slidenum">
              <a:rPr lang="en-GB" smtClean="0"/>
              <a:t>‹#›</a:t>
            </a:fld>
            <a:endParaRPr lang="en-GB"/>
          </a:p>
        </p:txBody>
      </p:sp>
    </p:spTree>
    <p:extLst>
      <p:ext uri="{BB962C8B-B14F-4D97-AF65-F5344CB8AC3E}">
        <p14:creationId xmlns:p14="http://schemas.microsoft.com/office/powerpoint/2010/main" val="2747594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0C4E-68A6-24F0-B5EA-10261167B3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C242175-F4D6-6EE4-FAB2-6B72541651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4B86A5-BC06-AF59-5D52-BDF71EEFC35A}"/>
              </a:ext>
            </a:extLst>
          </p:cNvPr>
          <p:cNvSpPr>
            <a:spLocks noGrp="1"/>
          </p:cNvSpPr>
          <p:nvPr>
            <p:ph type="dt" sz="half" idx="10"/>
          </p:nvPr>
        </p:nvSpPr>
        <p:spPr/>
        <p:txBody>
          <a:bodyPr/>
          <a:lstStyle/>
          <a:p>
            <a:fld id="{7D557626-760E-A64E-854B-AED7D73F3A83}" type="datetimeFigureOut">
              <a:rPr lang="en-GB" smtClean="0"/>
              <a:t>03/12/2022</a:t>
            </a:fld>
            <a:endParaRPr lang="en-GB"/>
          </a:p>
        </p:txBody>
      </p:sp>
      <p:sp>
        <p:nvSpPr>
          <p:cNvPr id="5" name="Footer Placeholder 4">
            <a:extLst>
              <a:ext uri="{FF2B5EF4-FFF2-40B4-BE49-F238E27FC236}">
                <a16:creationId xmlns:a16="http://schemas.microsoft.com/office/drawing/2014/main" id="{5BF545B1-2C66-6C8C-9257-AD90D4DCC2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5C00-8C4A-DF72-33FE-FF56060BACC9}"/>
              </a:ext>
            </a:extLst>
          </p:cNvPr>
          <p:cNvSpPr>
            <a:spLocks noGrp="1"/>
          </p:cNvSpPr>
          <p:nvPr>
            <p:ph type="sldNum" sz="quarter" idx="12"/>
          </p:nvPr>
        </p:nvSpPr>
        <p:spPr/>
        <p:txBody>
          <a:bodyPr/>
          <a:lstStyle/>
          <a:p>
            <a:fld id="{7860387C-00E6-0A44-A7BF-F1DD74E4B592}" type="slidenum">
              <a:rPr lang="en-GB" smtClean="0"/>
              <a:t>‹#›</a:t>
            </a:fld>
            <a:endParaRPr lang="en-GB"/>
          </a:p>
        </p:txBody>
      </p:sp>
    </p:spTree>
    <p:extLst>
      <p:ext uri="{BB962C8B-B14F-4D97-AF65-F5344CB8AC3E}">
        <p14:creationId xmlns:p14="http://schemas.microsoft.com/office/powerpoint/2010/main" val="2303538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FC70-9707-DBEF-7CD6-C18BB5D0D0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6BB6C5-1D45-2C60-B274-171854DBD2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CF0CA7-286D-E8AB-6CE3-6C52D318777C}"/>
              </a:ext>
            </a:extLst>
          </p:cNvPr>
          <p:cNvSpPr>
            <a:spLocks noGrp="1"/>
          </p:cNvSpPr>
          <p:nvPr>
            <p:ph type="dt" sz="half" idx="10"/>
          </p:nvPr>
        </p:nvSpPr>
        <p:spPr/>
        <p:txBody>
          <a:bodyPr/>
          <a:lstStyle/>
          <a:p>
            <a:fld id="{7D557626-760E-A64E-854B-AED7D73F3A83}" type="datetimeFigureOut">
              <a:rPr lang="en-GB" smtClean="0"/>
              <a:t>03/12/2022</a:t>
            </a:fld>
            <a:endParaRPr lang="en-GB"/>
          </a:p>
        </p:txBody>
      </p:sp>
      <p:sp>
        <p:nvSpPr>
          <p:cNvPr id="5" name="Footer Placeholder 4">
            <a:extLst>
              <a:ext uri="{FF2B5EF4-FFF2-40B4-BE49-F238E27FC236}">
                <a16:creationId xmlns:a16="http://schemas.microsoft.com/office/drawing/2014/main" id="{86274889-30AC-D643-B5CA-1F66DC7276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9401C8-F62C-8373-445F-734D8E51FB41}"/>
              </a:ext>
            </a:extLst>
          </p:cNvPr>
          <p:cNvSpPr>
            <a:spLocks noGrp="1"/>
          </p:cNvSpPr>
          <p:nvPr>
            <p:ph type="sldNum" sz="quarter" idx="12"/>
          </p:nvPr>
        </p:nvSpPr>
        <p:spPr/>
        <p:txBody>
          <a:bodyPr/>
          <a:lstStyle/>
          <a:p>
            <a:fld id="{7860387C-00E6-0A44-A7BF-F1DD74E4B592}" type="slidenum">
              <a:rPr lang="en-GB" smtClean="0"/>
              <a:t>‹#›</a:t>
            </a:fld>
            <a:endParaRPr lang="en-GB"/>
          </a:p>
        </p:txBody>
      </p:sp>
    </p:spTree>
    <p:extLst>
      <p:ext uri="{BB962C8B-B14F-4D97-AF65-F5344CB8AC3E}">
        <p14:creationId xmlns:p14="http://schemas.microsoft.com/office/powerpoint/2010/main" val="831414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B2C4-A699-5BBA-7F65-AC274CBA0E8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ACA62F-07F8-93D0-70BA-C89C30F114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29F03BF-A0B5-5AD3-3CBB-1B90170FFF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E723840-94F8-2AFE-F5A6-CFA474E2BB31}"/>
              </a:ext>
            </a:extLst>
          </p:cNvPr>
          <p:cNvSpPr>
            <a:spLocks noGrp="1"/>
          </p:cNvSpPr>
          <p:nvPr>
            <p:ph type="dt" sz="half" idx="10"/>
          </p:nvPr>
        </p:nvSpPr>
        <p:spPr/>
        <p:txBody>
          <a:bodyPr/>
          <a:lstStyle/>
          <a:p>
            <a:fld id="{7D557626-760E-A64E-854B-AED7D73F3A83}" type="datetimeFigureOut">
              <a:rPr lang="en-GB" smtClean="0"/>
              <a:t>03/12/2022</a:t>
            </a:fld>
            <a:endParaRPr lang="en-GB"/>
          </a:p>
        </p:txBody>
      </p:sp>
      <p:sp>
        <p:nvSpPr>
          <p:cNvPr id="6" name="Footer Placeholder 5">
            <a:extLst>
              <a:ext uri="{FF2B5EF4-FFF2-40B4-BE49-F238E27FC236}">
                <a16:creationId xmlns:a16="http://schemas.microsoft.com/office/drawing/2014/main" id="{A53EB163-A899-0FC7-9D5D-F8324396F9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969A75-5CED-F30F-2643-EA564BD03DAA}"/>
              </a:ext>
            </a:extLst>
          </p:cNvPr>
          <p:cNvSpPr>
            <a:spLocks noGrp="1"/>
          </p:cNvSpPr>
          <p:nvPr>
            <p:ph type="sldNum" sz="quarter" idx="12"/>
          </p:nvPr>
        </p:nvSpPr>
        <p:spPr/>
        <p:txBody>
          <a:bodyPr/>
          <a:lstStyle/>
          <a:p>
            <a:fld id="{7860387C-00E6-0A44-A7BF-F1DD74E4B592}" type="slidenum">
              <a:rPr lang="en-GB" smtClean="0"/>
              <a:t>‹#›</a:t>
            </a:fld>
            <a:endParaRPr lang="en-GB"/>
          </a:p>
        </p:txBody>
      </p:sp>
    </p:spTree>
    <p:extLst>
      <p:ext uri="{BB962C8B-B14F-4D97-AF65-F5344CB8AC3E}">
        <p14:creationId xmlns:p14="http://schemas.microsoft.com/office/powerpoint/2010/main" val="3341633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0603-667D-7942-C045-B9DC0E53403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0C54F6-CE21-2A21-D231-A6E1E2AD41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6DDDB-FDD4-5EA4-B709-3CA1449E70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927454-9136-EC1D-CB07-C77832AE6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BEAAFA-C684-9290-77A4-B7E1CDA75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FCD81B1-EFFD-9114-D932-8364D68666A7}"/>
              </a:ext>
            </a:extLst>
          </p:cNvPr>
          <p:cNvSpPr>
            <a:spLocks noGrp="1"/>
          </p:cNvSpPr>
          <p:nvPr>
            <p:ph type="dt" sz="half" idx="10"/>
          </p:nvPr>
        </p:nvSpPr>
        <p:spPr/>
        <p:txBody>
          <a:bodyPr/>
          <a:lstStyle/>
          <a:p>
            <a:fld id="{7D557626-760E-A64E-854B-AED7D73F3A83}" type="datetimeFigureOut">
              <a:rPr lang="en-GB" smtClean="0"/>
              <a:t>03/12/2022</a:t>
            </a:fld>
            <a:endParaRPr lang="en-GB"/>
          </a:p>
        </p:txBody>
      </p:sp>
      <p:sp>
        <p:nvSpPr>
          <p:cNvPr id="8" name="Footer Placeholder 7">
            <a:extLst>
              <a:ext uri="{FF2B5EF4-FFF2-40B4-BE49-F238E27FC236}">
                <a16:creationId xmlns:a16="http://schemas.microsoft.com/office/drawing/2014/main" id="{21AB0B00-2EBC-6E31-8D29-A8E6A31F407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F9F6C05-CA36-88D4-AD03-9814C68CD88F}"/>
              </a:ext>
            </a:extLst>
          </p:cNvPr>
          <p:cNvSpPr>
            <a:spLocks noGrp="1"/>
          </p:cNvSpPr>
          <p:nvPr>
            <p:ph type="sldNum" sz="quarter" idx="12"/>
          </p:nvPr>
        </p:nvSpPr>
        <p:spPr/>
        <p:txBody>
          <a:bodyPr/>
          <a:lstStyle/>
          <a:p>
            <a:fld id="{7860387C-00E6-0A44-A7BF-F1DD74E4B592}" type="slidenum">
              <a:rPr lang="en-GB" smtClean="0"/>
              <a:t>‹#›</a:t>
            </a:fld>
            <a:endParaRPr lang="en-GB"/>
          </a:p>
        </p:txBody>
      </p:sp>
    </p:spTree>
    <p:extLst>
      <p:ext uri="{BB962C8B-B14F-4D97-AF65-F5344CB8AC3E}">
        <p14:creationId xmlns:p14="http://schemas.microsoft.com/office/powerpoint/2010/main" val="1745679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5D15-AF9F-D990-2C3C-1C7ECD3B62B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68B91C5-1E5E-A104-4742-9A9EB11326DD}"/>
              </a:ext>
            </a:extLst>
          </p:cNvPr>
          <p:cNvSpPr>
            <a:spLocks noGrp="1"/>
          </p:cNvSpPr>
          <p:nvPr>
            <p:ph type="dt" sz="half" idx="10"/>
          </p:nvPr>
        </p:nvSpPr>
        <p:spPr/>
        <p:txBody>
          <a:bodyPr/>
          <a:lstStyle/>
          <a:p>
            <a:fld id="{7D557626-760E-A64E-854B-AED7D73F3A83}" type="datetimeFigureOut">
              <a:rPr lang="en-GB" smtClean="0"/>
              <a:t>03/12/2022</a:t>
            </a:fld>
            <a:endParaRPr lang="en-GB"/>
          </a:p>
        </p:txBody>
      </p:sp>
      <p:sp>
        <p:nvSpPr>
          <p:cNvPr id="4" name="Footer Placeholder 3">
            <a:extLst>
              <a:ext uri="{FF2B5EF4-FFF2-40B4-BE49-F238E27FC236}">
                <a16:creationId xmlns:a16="http://schemas.microsoft.com/office/drawing/2014/main" id="{F1155867-1C68-7ADB-F80E-60EB6A2227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101FA7C-E871-067A-A5FD-E6B7AE8EE75F}"/>
              </a:ext>
            </a:extLst>
          </p:cNvPr>
          <p:cNvSpPr>
            <a:spLocks noGrp="1"/>
          </p:cNvSpPr>
          <p:nvPr>
            <p:ph type="sldNum" sz="quarter" idx="12"/>
          </p:nvPr>
        </p:nvSpPr>
        <p:spPr/>
        <p:txBody>
          <a:bodyPr/>
          <a:lstStyle/>
          <a:p>
            <a:fld id="{7860387C-00E6-0A44-A7BF-F1DD74E4B592}" type="slidenum">
              <a:rPr lang="en-GB" smtClean="0"/>
              <a:t>‹#›</a:t>
            </a:fld>
            <a:endParaRPr lang="en-GB"/>
          </a:p>
        </p:txBody>
      </p:sp>
    </p:spTree>
    <p:extLst>
      <p:ext uri="{BB962C8B-B14F-4D97-AF65-F5344CB8AC3E}">
        <p14:creationId xmlns:p14="http://schemas.microsoft.com/office/powerpoint/2010/main" val="2300376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86A521-5703-FA83-FC39-56E69A33F745}"/>
              </a:ext>
            </a:extLst>
          </p:cNvPr>
          <p:cNvSpPr>
            <a:spLocks noGrp="1"/>
          </p:cNvSpPr>
          <p:nvPr>
            <p:ph type="dt" sz="half" idx="10"/>
          </p:nvPr>
        </p:nvSpPr>
        <p:spPr/>
        <p:txBody>
          <a:bodyPr/>
          <a:lstStyle/>
          <a:p>
            <a:fld id="{7D557626-760E-A64E-854B-AED7D73F3A83}" type="datetimeFigureOut">
              <a:rPr lang="en-GB" smtClean="0"/>
              <a:t>03/12/2022</a:t>
            </a:fld>
            <a:endParaRPr lang="en-GB"/>
          </a:p>
        </p:txBody>
      </p:sp>
      <p:sp>
        <p:nvSpPr>
          <p:cNvPr id="3" name="Footer Placeholder 2">
            <a:extLst>
              <a:ext uri="{FF2B5EF4-FFF2-40B4-BE49-F238E27FC236}">
                <a16:creationId xmlns:a16="http://schemas.microsoft.com/office/drawing/2014/main" id="{F76BDCA1-3C7E-3B3A-46C1-03BEDDFB543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20E59B0-6AEE-1F31-7851-F6FAD27DFAFB}"/>
              </a:ext>
            </a:extLst>
          </p:cNvPr>
          <p:cNvSpPr>
            <a:spLocks noGrp="1"/>
          </p:cNvSpPr>
          <p:nvPr>
            <p:ph type="sldNum" sz="quarter" idx="12"/>
          </p:nvPr>
        </p:nvSpPr>
        <p:spPr/>
        <p:txBody>
          <a:bodyPr/>
          <a:lstStyle/>
          <a:p>
            <a:fld id="{7860387C-00E6-0A44-A7BF-F1DD74E4B592}" type="slidenum">
              <a:rPr lang="en-GB" smtClean="0"/>
              <a:t>‹#›</a:t>
            </a:fld>
            <a:endParaRPr lang="en-GB"/>
          </a:p>
        </p:txBody>
      </p:sp>
    </p:spTree>
    <p:extLst>
      <p:ext uri="{BB962C8B-B14F-4D97-AF65-F5344CB8AC3E}">
        <p14:creationId xmlns:p14="http://schemas.microsoft.com/office/powerpoint/2010/main" val="4147774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9CD54-D17C-A9A1-5DCD-11D5A2C08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EA6E46-1600-3650-024E-BCACC1F89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736AF41-48D1-DC20-AC58-CBCC5C180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BB0074-F32C-C17C-3FFD-CF2AF1E2C0FE}"/>
              </a:ext>
            </a:extLst>
          </p:cNvPr>
          <p:cNvSpPr>
            <a:spLocks noGrp="1"/>
          </p:cNvSpPr>
          <p:nvPr>
            <p:ph type="dt" sz="half" idx="10"/>
          </p:nvPr>
        </p:nvSpPr>
        <p:spPr/>
        <p:txBody>
          <a:bodyPr/>
          <a:lstStyle/>
          <a:p>
            <a:fld id="{7D557626-760E-A64E-854B-AED7D73F3A83}" type="datetimeFigureOut">
              <a:rPr lang="en-GB" smtClean="0"/>
              <a:t>03/12/2022</a:t>
            </a:fld>
            <a:endParaRPr lang="en-GB"/>
          </a:p>
        </p:txBody>
      </p:sp>
      <p:sp>
        <p:nvSpPr>
          <p:cNvPr id="6" name="Footer Placeholder 5">
            <a:extLst>
              <a:ext uri="{FF2B5EF4-FFF2-40B4-BE49-F238E27FC236}">
                <a16:creationId xmlns:a16="http://schemas.microsoft.com/office/drawing/2014/main" id="{CB1C8432-7146-46E8-173E-1F2EABE8882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6884BA-4161-DA7C-AAA5-25F35948D4FB}"/>
              </a:ext>
            </a:extLst>
          </p:cNvPr>
          <p:cNvSpPr>
            <a:spLocks noGrp="1"/>
          </p:cNvSpPr>
          <p:nvPr>
            <p:ph type="sldNum" sz="quarter" idx="12"/>
          </p:nvPr>
        </p:nvSpPr>
        <p:spPr/>
        <p:txBody>
          <a:bodyPr/>
          <a:lstStyle/>
          <a:p>
            <a:fld id="{7860387C-00E6-0A44-A7BF-F1DD74E4B592}" type="slidenum">
              <a:rPr lang="en-GB" smtClean="0"/>
              <a:t>‹#›</a:t>
            </a:fld>
            <a:endParaRPr lang="en-GB"/>
          </a:p>
        </p:txBody>
      </p:sp>
    </p:spTree>
    <p:extLst>
      <p:ext uri="{BB962C8B-B14F-4D97-AF65-F5344CB8AC3E}">
        <p14:creationId xmlns:p14="http://schemas.microsoft.com/office/powerpoint/2010/main" val="3186874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12/3/2022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668931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0539-3EDE-8FED-01BB-9752B99FE3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722702-DD44-3041-A612-77BDB751BD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3F1BC85-C45B-FB0A-8B26-9A333424B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5BD5D-2CAD-CDB7-D7DF-35EF3EDB2E05}"/>
              </a:ext>
            </a:extLst>
          </p:cNvPr>
          <p:cNvSpPr>
            <a:spLocks noGrp="1"/>
          </p:cNvSpPr>
          <p:nvPr>
            <p:ph type="dt" sz="half" idx="10"/>
          </p:nvPr>
        </p:nvSpPr>
        <p:spPr/>
        <p:txBody>
          <a:bodyPr/>
          <a:lstStyle/>
          <a:p>
            <a:fld id="{7D557626-760E-A64E-854B-AED7D73F3A83}" type="datetimeFigureOut">
              <a:rPr lang="en-GB" smtClean="0"/>
              <a:t>03/12/2022</a:t>
            </a:fld>
            <a:endParaRPr lang="en-GB"/>
          </a:p>
        </p:txBody>
      </p:sp>
      <p:sp>
        <p:nvSpPr>
          <p:cNvPr id="6" name="Footer Placeholder 5">
            <a:extLst>
              <a:ext uri="{FF2B5EF4-FFF2-40B4-BE49-F238E27FC236}">
                <a16:creationId xmlns:a16="http://schemas.microsoft.com/office/drawing/2014/main" id="{F3F5337B-C680-FA29-6B02-14F18E99AA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5355F6-F973-A61B-4659-0DA22E878E5F}"/>
              </a:ext>
            </a:extLst>
          </p:cNvPr>
          <p:cNvSpPr>
            <a:spLocks noGrp="1"/>
          </p:cNvSpPr>
          <p:nvPr>
            <p:ph type="sldNum" sz="quarter" idx="12"/>
          </p:nvPr>
        </p:nvSpPr>
        <p:spPr/>
        <p:txBody>
          <a:bodyPr/>
          <a:lstStyle/>
          <a:p>
            <a:fld id="{7860387C-00E6-0A44-A7BF-F1DD74E4B592}" type="slidenum">
              <a:rPr lang="en-GB" smtClean="0"/>
              <a:t>‹#›</a:t>
            </a:fld>
            <a:endParaRPr lang="en-GB"/>
          </a:p>
        </p:txBody>
      </p:sp>
    </p:spTree>
    <p:extLst>
      <p:ext uri="{BB962C8B-B14F-4D97-AF65-F5344CB8AC3E}">
        <p14:creationId xmlns:p14="http://schemas.microsoft.com/office/powerpoint/2010/main" val="1965748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46B7-B567-240A-1D60-78F14A5DEA4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2EBAA47-879D-E199-3743-D0BDA74269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389778-3C18-C6AD-0C33-8A33EB025C66}"/>
              </a:ext>
            </a:extLst>
          </p:cNvPr>
          <p:cNvSpPr>
            <a:spLocks noGrp="1"/>
          </p:cNvSpPr>
          <p:nvPr>
            <p:ph type="dt" sz="half" idx="10"/>
          </p:nvPr>
        </p:nvSpPr>
        <p:spPr/>
        <p:txBody>
          <a:bodyPr/>
          <a:lstStyle/>
          <a:p>
            <a:fld id="{7D557626-760E-A64E-854B-AED7D73F3A83}" type="datetimeFigureOut">
              <a:rPr lang="en-GB" smtClean="0"/>
              <a:t>03/12/2022</a:t>
            </a:fld>
            <a:endParaRPr lang="en-GB"/>
          </a:p>
        </p:txBody>
      </p:sp>
      <p:sp>
        <p:nvSpPr>
          <p:cNvPr id="5" name="Footer Placeholder 4">
            <a:extLst>
              <a:ext uri="{FF2B5EF4-FFF2-40B4-BE49-F238E27FC236}">
                <a16:creationId xmlns:a16="http://schemas.microsoft.com/office/drawing/2014/main" id="{B083EAA0-4030-E6DF-5C44-FA14F86E09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3C96E0-CE4A-AEC3-F021-F1B1DF87ADEE}"/>
              </a:ext>
            </a:extLst>
          </p:cNvPr>
          <p:cNvSpPr>
            <a:spLocks noGrp="1"/>
          </p:cNvSpPr>
          <p:nvPr>
            <p:ph type="sldNum" sz="quarter" idx="12"/>
          </p:nvPr>
        </p:nvSpPr>
        <p:spPr/>
        <p:txBody>
          <a:bodyPr/>
          <a:lstStyle/>
          <a:p>
            <a:fld id="{7860387C-00E6-0A44-A7BF-F1DD74E4B592}" type="slidenum">
              <a:rPr lang="en-GB" smtClean="0"/>
              <a:t>‹#›</a:t>
            </a:fld>
            <a:endParaRPr lang="en-GB"/>
          </a:p>
        </p:txBody>
      </p:sp>
    </p:spTree>
    <p:extLst>
      <p:ext uri="{BB962C8B-B14F-4D97-AF65-F5344CB8AC3E}">
        <p14:creationId xmlns:p14="http://schemas.microsoft.com/office/powerpoint/2010/main" val="2918467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1860DB-915D-BA08-76CB-6E24442E99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0FD15C3-5B50-7B30-EF7A-E78E0F37F3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BBED6B-637E-64E9-390D-9F7A0B639D31}"/>
              </a:ext>
            </a:extLst>
          </p:cNvPr>
          <p:cNvSpPr>
            <a:spLocks noGrp="1"/>
          </p:cNvSpPr>
          <p:nvPr>
            <p:ph type="dt" sz="half" idx="10"/>
          </p:nvPr>
        </p:nvSpPr>
        <p:spPr/>
        <p:txBody>
          <a:bodyPr/>
          <a:lstStyle/>
          <a:p>
            <a:fld id="{7D557626-760E-A64E-854B-AED7D73F3A83}" type="datetimeFigureOut">
              <a:rPr lang="en-GB" smtClean="0"/>
              <a:t>03/12/2022</a:t>
            </a:fld>
            <a:endParaRPr lang="en-GB"/>
          </a:p>
        </p:txBody>
      </p:sp>
      <p:sp>
        <p:nvSpPr>
          <p:cNvPr id="5" name="Footer Placeholder 4">
            <a:extLst>
              <a:ext uri="{FF2B5EF4-FFF2-40B4-BE49-F238E27FC236}">
                <a16:creationId xmlns:a16="http://schemas.microsoft.com/office/drawing/2014/main" id="{46B8198B-4F43-139F-0442-41ED257916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23BA78-8944-26FA-76A6-886717311C39}"/>
              </a:ext>
            </a:extLst>
          </p:cNvPr>
          <p:cNvSpPr>
            <a:spLocks noGrp="1"/>
          </p:cNvSpPr>
          <p:nvPr>
            <p:ph type="sldNum" sz="quarter" idx="12"/>
          </p:nvPr>
        </p:nvSpPr>
        <p:spPr/>
        <p:txBody>
          <a:bodyPr/>
          <a:lstStyle/>
          <a:p>
            <a:fld id="{7860387C-00E6-0A44-A7BF-F1DD74E4B592}" type="slidenum">
              <a:rPr lang="en-GB" smtClean="0"/>
              <a:t>‹#›</a:t>
            </a:fld>
            <a:endParaRPr lang="en-GB"/>
          </a:p>
        </p:txBody>
      </p:sp>
    </p:spTree>
    <p:extLst>
      <p:ext uri="{BB962C8B-B14F-4D97-AF65-F5344CB8AC3E}">
        <p14:creationId xmlns:p14="http://schemas.microsoft.com/office/powerpoint/2010/main" val="1744716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12/3/2022</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1091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12/3/2022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1655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12/3/2022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64781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12/3/2022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70713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12/3/2022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72865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12/3/2022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6456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12/3/2022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82160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12/3/2022</a:t>
            </a:fld>
            <a:endParaRPr lang="en-US"/>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295504065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3AAF8-56E2-664D-A64A-8960829994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C66180F-36EE-82D6-B7D9-E523FD557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D08817-37D6-4F45-4FA7-57F94B491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57626-760E-A64E-854B-AED7D73F3A83}" type="datetimeFigureOut">
              <a:rPr lang="en-GB" smtClean="0"/>
              <a:t>03/12/2022</a:t>
            </a:fld>
            <a:endParaRPr lang="en-GB"/>
          </a:p>
        </p:txBody>
      </p:sp>
      <p:sp>
        <p:nvSpPr>
          <p:cNvPr id="5" name="Footer Placeholder 4">
            <a:extLst>
              <a:ext uri="{FF2B5EF4-FFF2-40B4-BE49-F238E27FC236}">
                <a16:creationId xmlns:a16="http://schemas.microsoft.com/office/drawing/2014/main" id="{77D81EE0-CDAB-AF7F-02EF-A1FEFC22F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B5B12A5-3DBD-B3F3-9843-88EB283A39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0387C-00E6-0A44-A7BF-F1DD74E4B592}" type="slidenum">
              <a:rPr lang="en-GB" smtClean="0"/>
              <a:t>‹#›</a:t>
            </a:fld>
            <a:endParaRPr lang="en-GB"/>
          </a:p>
        </p:txBody>
      </p:sp>
    </p:spTree>
    <p:extLst>
      <p:ext uri="{BB962C8B-B14F-4D97-AF65-F5344CB8AC3E}">
        <p14:creationId xmlns:p14="http://schemas.microsoft.com/office/powerpoint/2010/main" val="3580715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sv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png"/><Relationship Id="rId16"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svg"/><Relationship Id="rId7" Type="http://schemas.openxmlformats.org/officeDocument/2006/relationships/image" Target="../media/image21.svg"/><Relationship Id="rId12" Type="http://schemas.openxmlformats.org/officeDocument/2006/relationships/image" Target="../media/image38.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7.png"/><Relationship Id="rId5" Type="http://schemas.openxmlformats.org/officeDocument/2006/relationships/image" Target="../media/image26.svg"/><Relationship Id="rId10" Type="http://schemas.openxmlformats.org/officeDocument/2006/relationships/image" Target="../media/image36.svg"/><Relationship Id="rId4" Type="http://schemas.openxmlformats.org/officeDocument/2006/relationships/image" Target="../media/image25.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22.png"/><Relationship Id="rId16" Type="http://schemas.openxmlformats.org/officeDocument/2006/relationships/image" Target="../media/image21.svg"/><Relationship Id="rId1" Type="http://schemas.openxmlformats.org/officeDocument/2006/relationships/slideLayout" Target="../slideLayouts/slideLayout2.xml"/><Relationship Id="rId6" Type="http://schemas.openxmlformats.org/officeDocument/2006/relationships/image" Target="../media/image38.svg"/><Relationship Id="rId11" Type="http://schemas.openxmlformats.org/officeDocument/2006/relationships/image" Target="../media/image45.png"/><Relationship Id="rId5" Type="http://schemas.openxmlformats.org/officeDocument/2006/relationships/image" Target="../media/image37.png"/><Relationship Id="rId15" Type="http://schemas.openxmlformats.org/officeDocument/2006/relationships/image" Target="../media/image20.png"/><Relationship Id="rId10" Type="http://schemas.openxmlformats.org/officeDocument/2006/relationships/image" Target="../media/image44.svg"/><Relationship Id="rId4" Type="http://schemas.openxmlformats.org/officeDocument/2006/relationships/image" Target="../media/image19.svg"/><Relationship Id="rId9" Type="http://schemas.openxmlformats.org/officeDocument/2006/relationships/image" Target="../media/image43.png"/><Relationship Id="rId14" Type="http://schemas.openxmlformats.org/officeDocument/2006/relationships/image" Target="../media/image26.svg"/></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6.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33A6A7-E7EE-42C5-88DE-B09D16B38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3" name="Group 12">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5" name="Straight Connector 13">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14">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15">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16">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17">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18">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2084155-9A31-FDCB-B9F3-8F63BC37B6B4}"/>
              </a:ext>
            </a:extLst>
          </p:cNvPr>
          <p:cNvSpPr>
            <a:spLocks noGrp="1"/>
          </p:cNvSpPr>
          <p:nvPr>
            <p:ph type="ctrTitle"/>
          </p:nvPr>
        </p:nvSpPr>
        <p:spPr>
          <a:xfrm>
            <a:off x="453142" y="2954226"/>
            <a:ext cx="5555624" cy="2232199"/>
          </a:xfrm>
        </p:spPr>
        <p:txBody>
          <a:bodyPr anchor="t">
            <a:normAutofit fontScale="90000"/>
          </a:bodyPr>
          <a:lstStyle/>
          <a:p>
            <a:pPr algn="l"/>
            <a:br>
              <a:rPr lang="en-US"/>
            </a:br>
            <a:r>
              <a:rPr lang="en-US"/>
              <a:t>TezTournaments</a:t>
            </a:r>
            <a:br>
              <a:rPr lang="en-US">
                <a:cs typeface="Posterama"/>
              </a:rPr>
            </a:br>
            <a:endParaRPr lang="en-US"/>
          </a:p>
        </p:txBody>
      </p:sp>
      <p:sp>
        <p:nvSpPr>
          <p:cNvPr id="3" name="Subtitle 2">
            <a:extLst>
              <a:ext uri="{FF2B5EF4-FFF2-40B4-BE49-F238E27FC236}">
                <a16:creationId xmlns:a16="http://schemas.microsoft.com/office/drawing/2014/main" id="{F088F83D-2271-E1EA-BB4F-397FB9D09322}"/>
              </a:ext>
            </a:extLst>
          </p:cNvPr>
          <p:cNvSpPr>
            <a:spLocks noGrp="1"/>
          </p:cNvSpPr>
          <p:nvPr>
            <p:ph type="subTitle" idx="1"/>
          </p:nvPr>
        </p:nvSpPr>
        <p:spPr>
          <a:xfrm>
            <a:off x="453142" y="725465"/>
            <a:ext cx="5555624" cy="2063925"/>
          </a:xfrm>
        </p:spPr>
        <p:txBody>
          <a:bodyPr anchor="b">
            <a:normAutofit/>
          </a:bodyPr>
          <a:lstStyle/>
          <a:p>
            <a:pPr algn="l"/>
            <a:r>
              <a:rPr lang="en-US"/>
              <a:t>A tournament escrow system allowing for transparent and provable payouts, created on the Tezos blockchain.</a:t>
            </a:r>
          </a:p>
        </p:txBody>
      </p:sp>
      <p:sp>
        <p:nvSpPr>
          <p:cNvPr id="44" name="Right Triangle 43">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F043518-FC4E-BE5A-524C-E16FF248784E}"/>
              </a:ext>
            </a:extLst>
          </p:cNvPr>
          <p:cNvPicPr>
            <a:picLocks noChangeAspect="1"/>
          </p:cNvPicPr>
          <p:nvPr/>
        </p:nvPicPr>
        <p:blipFill rotWithShape="1">
          <a:blip r:embed="rId2"/>
          <a:srcRect l="11052" r="40591"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pic>
        <p:nvPicPr>
          <p:cNvPr id="1026" name="Picture 2">
            <a:extLst>
              <a:ext uri="{FF2B5EF4-FFF2-40B4-BE49-F238E27FC236}">
                <a16:creationId xmlns:a16="http://schemas.microsoft.com/office/drawing/2014/main" id="{9D91A96E-F886-6C89-A1CE-948573F9E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2959" y="5594930"/>
            <a:ext cx="864650" cy="1177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463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 name="Group 9">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Freeform: Shape 40">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3" name="Freeform: Shape 42">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5" name="Group 44">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7" name="Straight Connector 76">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07" name="Rectangle 106">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9" name="Rectangle 108">
            <a:extLst>
              <a:ext uri="{FF2B5EF4-FFF2-40B4-BE49-F238E27FC236}">
                <a16:creationId xmlns:a16="http://schemas.microsoft.com/office/drawing/2014/main" id="{7F7C084A-330C-4243-AD92-F98B226F06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1" name="Freeform: Shape 110">
            <a:extLst>
              <a:ext uri="{FF2B5EF4-FFF2-40B4-BE49-F238E27FC236}">
                <a16:creationId xmlns:a16="http://schemas.microsoft.com/office/drawing/2014/main" id="{7F19A9C0-8335-4ABB-91B6-396031712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25"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Right Triangle 112">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a:extLst>
              <a:ext uri="{FF2B5EF4-FFF2-40B4-BE49-F238E27FC236}">
                <a16:creationId xmlns:a16="http://schemas.microsoft.com/office/drawing/2014/main" id="{3BA1208A-FAFD-4827-BF3E-A6B16CA01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78446"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7" name="Group 116">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8" name="Straight Connector 117">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6" name="Graphic 5" descr="User with solid fill">
            <a:extLst>
              <a:ext uri="{FF2B5EF4-FFF2-40B4-BE49-F238E27FC236}">
                <a16:creationId xmlns:a16="http://schemas.microsoft.com/office/drawing/2014/main" id="{0652C034-CE35-1093-B1F3-54AF89100D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9216" y="1464762"/>
            <a:ext cx="1504950" cy="1504950"/>
          </a:xfrm>
          <a:prstGeom prst="rect">
            <a:avLst/>
          </a:prstGeom>
        </p:spPr>
      </p:pic>
      <p:pic>
        <p:nvPicPr>
          <p:cNvPr id="114" name="Graphic 113" descr="Blockchain with solid fill">
            <a:extLst>
              <a:ext uri="{FF2B5EF4-FFF2-40B4-BE49-F238E27FC236}">
                <a16:creationId xmlns:a16="http://schemas.microsoft.com/office/drawing/2014/main" id="{ACD12C02-4AE0-DE1E-48BF-AA23023520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6151" y="1597410"/>
            <a:ext cx="1545771" cy="1545771"/>
          </a:xfrm>
          <a:prstGeom prst="rect">
            <a:avLst/>
          </a:prstGeom>
        </p:spPr>
      </p:pic>
      <p:cxnSp>
        <p:nvCxnSpPr>
          <p:cNvPr id="178" name="Straight Arrow Connector 177">
            <a:extLst>
              <a:ext uri="{FF2B5EF4-FFF2-40B4-BE49-F238E27FC236}">
                <a16:creationId xmlns:a16="http://schemas.microsoft.com/office/drawing/2014/main" id="{23070B5B-C320-DB95-525A-D7E8D4547EB3}"/>
              </a:ext>
            </a:extLst>
          </p:cNvPr>
          <p:cNvCxnSpPr/>
          <p:nvPr/>
        </p:nvCxnSpPr>
        <p:spPr>
          <a:xfrm>
            <a:off x="3455701" y="2217237"/>
            <a:ext cx="16205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A14F6991-4941-5E9A-11F8-32189BD6B721}"/>
              </a:ext>
            </a:extLst>
          </p:cNvPr>
          <p:cNvCxnSpPr/>
          <p:nvPr/>
        </p:nvCxnSpPr>
        <p:spPr>
          <a:xfrm>
            <a:off x="7083797" y="2222108"/>
            <a:ext cx="16205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F5703D28-4DCE-03B2-73E1-4DF4E8C06BC4}"/>
              </a:ext>
            </a:extLst>
          </p:cNvPr>
          <p:cNvCxnSpPr>
            <a:cxnSpLocks/>
          </p:cNvCxnSpPr>
          <p:nvPr/>
        </p:nvCxnSpPr>
        <p:spPr>
          <a:xfrm flipH="1">
            <a:off x="7056272" y="5894018"/>
            <a:ext cx="16205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2" name="Picture 4" descr="Tezos Crypto Logo PNG Images - PNG All">
            <a:extLst>
              <a:ext uri="{FF2B5EF4-FFF2-40B4-BE49-F238E27FC236}">
                <a16:creationId xmlns:a16="http://schemas.microsoft.com/office/drawing/2014/main" id="{8F04C4C0-810F-790F-F4C1-1D00604883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2695" y="2334712"/>
            <a:ext cx="359478" cy="359478"/>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a:extLst>
              <a:ext uri="{FF2B5EF4-FFF2-40B4-BE49-F238E27FC236}">
                <a16:creationId xmlns:a16="http://schemas.microsoft.com/office/drawing/2014/main" id="{A4DF384A-A953-AF59-08AE-4543C46CA16A}"/>
              </a:ext>
            </a:extLst>
          </p:cNvPr>
          <p:cNvSpPr txBox="1"/>
          <p:nvPr/>
        </p:nvSpPr>
        <p:spPr>
          <a:xfrm>
            <a:off x="4216972" y="2341070"/>
            <a:ext cx="471607" cy="369332"/>
          </a:xfrm>
          <a:prstGeom prst="rect">
            <a:avLst/>
          </a:prstGeom>
          <a:noFill/>
        </p:spPr>
        <p:txBody>
          <a:bodyPr wrap="square" rtlCol="0">
            <a:spAutoFit/>
          </a:bodyPr>
          <a:lstStyle/>
          <a:p>
            <a:r>
              <a:rPr lang="en-GB"/>
              <a:t>10</a:t>
            </a:r>
          </a:p>
        </p:txBody>
      </p:sp>
      <p:pic>
        <p:nvPicPr>
          <p:cNvPr id="189" name="Graphic 188" descr="Receipt outline">
            <a:extLst>
              <a:ext uri="{FF2B5EF4-FFF2-40B4-BE49-F238E27FC236}">
                <a16:creationId xmlns:a16="http://schemas.microsoft.com/office/drawing/2014/main" id="{BCDA0E19-D991-A0DE-631F-1E3678A808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6705" y="2265114"/>
            <a:ext cx="586826" cy="586826"/>
          </a:xfrm>
          <a:prstGeom prst="rect">
            <a:avLst/>
          </a:prstGeom>
        </p:spPr>
      </p:pic>
      <p:cxnSp>
        <p:nvCxnSpPr>
          <p:cNvPr id="2048" name="Straight Arrow Connector 2047">
            <a:extLst>
              <a:ext uri="{FF2B5EF4-FFF2-40B4-BE49-F238E27FC236}">
                <a16:creationId xmlns:a16="http://schemas.microsoft.com/office/drawing/2014/main" id="{7FADE86A-31FB-763E-6C63-E6D0FD63AAFC}"/>
              </a:ext>
            </a:extLst>
          </p:cNvPr>
          <p:cNvCxnSpPr/>
          <p:nvPr/>
        </p:nvCxnSpPr>
        <p:spPr>
          <a:xfrm>
            <a:off x="3486012" y="5006601"/>
            <a:ext cx="16205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49" name="TextBox 2048">
            <a:extLst>
              <a:ext uri="{FF2B5EF4-FFF2-40B4-BE49-F238E27FC236}">
                <a16:creationId xmlns:a16="http://schemas.microsoft.com/office/drawing/2014/main" id="{B4673CBB-E0B1-D6F3-47B1-9C5CD8EB6767}"/>
              </a:ext>
            </a:extLst>
          </p:cNvPr>
          <p:cNvSpPr txBox="1"/>
          <p:nvPr/>
        </p:nvSpPr>
        <p:spPr>
          <a:xfrm>
            <a:off x="3795252" y="1790911"/>
            <a:ext cx="1012800" cy="369332"/>
          </a:xfrm>
          <a:prstGeom prst="rect">
            <a:avLst/>
          </a:prstGeom>
          <a:noFill/>
        </p:spPr>
        <p:txBody>
          <a:bodyPr wrap="square" rtlCol="0">
            <a:spAutoFit/>
          </a:bodyPr>
          <a:lstStyle/>
          <a:p>
            <a:r>
              <a:rPr lang="en-GB"/>
              <a:t>Deposit</a:t>
            </a:r>
          </a:p>
        </p:txBody>
      </p:sp>
      <p:sp>
        <p:nvSpPr>
          <p:cNvPr id="2051" name="TextBox 2050">
            <a:extLst>
              <a:ext uri="{FF2B5EF4-FFF2-40B4-BE49-F238E27FC236}">
                <a16:creationId xmlns:a16="http://schemas.microsoft.com/office/drawing/2014/main" id="{E1EF3F7D-80E5-B6E5-17C7-BD1AD8A79BFD}"/>
              </a:ext>
            </a:extLst>
          </p:cNvPr>
          <p:cNvSpPr txBox="1"/>
          <p:nvPr/>
        </p:nvSpPr>
        <p:spPr>
          <a:xfrm>
            <a:off x="6996068" y="1770179"/>
            <a:ext cx="1737617" cy="369332"/>
          </a:xfrm>
          <a:prstGeom prst="rect">
            <a:avLst/>
          </a:prstGeom>
          <a:noFill/>
        </p:spPr>
        <p:txBody>
          <a:bodyPr wrap="square" rtlCol="0">
            <a:spAutoFit/>
          </a:bodyPr>
          <a:lstStyle/>
          <a:p>
            <a:r>
              <a:rPr lang="en-GB"/>
              <a:t>Create Receipt</a:t>
            </a:r>
          </a:p>
        </p:txBody>
      </p:sp>
      <p:cxnSp>
        <p:nvCxnSpPr>
          <p:cNvPr id="2054" name="Straight Arrow Connector 2053">
            <a:extLst>
              <a:ext uri="{FF2B5EF4-FFF2-40B4-BE49-F238E27FC236}">
                <a16:creationId xmlns:a16="http://schemas.microsoft.com/office/drawing/2014/main" id="{8FCCB8F3-B89B-4CA9-2100-A77748F8266D}"/>
              </a:ext>
            </a:extLst>
          </p:cNvPr>
          <p:cNvCxnSpPr/>
          <p:nvPr/>
        </p:nvCxnSpPr>
        <p:spPr>
          <a:xfrm>
            <a:off x="7036112" y="4786129"/>
            <a:ext cx="16205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55" name="TextBox 2054">
            <a:extLst>
              <a:ext uri="{FF2B5EF4-FFF2-40B4-BE49-F238E27FC236}">
                <a16:creationId xmlns:a16="http://schemas.microsoft.com/office/drawing/2014/main" id="{8C3FF40A-1DA9-B684-3DA5-2E519EC81E90}"/>
              </a:ext>
            </a:extLst>
          </p:cNvPr>
          <p:cNvSpPr txBox="1"/>
          <p:nvPr/>
        </p:nvSpPr>
        <p:spPr>
          <a:xfrm>
            <a:off x="3636618" y="4610860"/>
            <a:ext cx="1228638" cy="369332"/>
          </a:xfrm>
          <a:prstGeom prst="rect">
            <a:avLst/>
          </a:prstGeom>
          <a:noFill/>
        </p:spPr>
        <p:txBody>
          <a:bodyPr wrap="square" rtlCol="0">
            <a:spAutoFit/>
          </a:bodyPr>
          <a:lstStyle/>
          <a:p>
            <a:r>
              <a:rPr lang="en-GB"/>
              <a:t>Withdraw</a:t>
            </a:r>
          </a:p>
        </p:txBody>
      </p:sp>
      <p:pic>
        <p:nvPicPr>
          <p:cNvPr id="2056" name="Picture 4" descr="Tezos Crypto Logo PNG Images - PNG All">
            <a:extLst>
              <a:ext uri="{FF2B5EF4-FFF2-40B4-BE49-F238E27FC236}">
                <a16:creationId xmlns:a16="http://schemas.microsoft.com/office/drawing/2014/main" id="{ED207C95-4136-4B90-43C6-65C710C07A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8508" y="5675733"/>
            <a:ext cx="359478" cy="359478"/>
          </a:xfrm>
          <a:prstGeom prst="rect">
            <a:avLst/>
          </a:prstGeom>
          <a:noFill/>
          <a:extLst>
            <a:ext uri="{909E8E84-426E-40DD-AFC4-6F175D3DCCD1}">
              <a14:hiddenFill xmlns:a14="http://schemas.microsoft.com/office/drawing/2010/main">
                <a:solidFill>
                  <a:srgbClr val="FFFFFF"/>
                </a:solidFill>
              </a14:hiddenFill>
            </a:ext>
          </a:extLst>
        </p:spPr>
      </p:pic>
      <p:sp>
        <p:nvSpPr>
          <p:cNvPr id="2057" name="TextBox 2056">
            <a:extLst>
              <a:ext uri="{FF2B5EF4-FFF2-40B4-BE49-F238E27FC236}">
                <a16:creationId xmlns:a16="http://schemas.microsoft.com/office/drawing/2014/main" id="{45EE3961-B53F-44E1-68E8-80D3AB131F48}"/>
              </a:ext>
            </a:extLst>
          </p:cNvPr>
          <p:cNvSpPr txBox="1"/>
          <p:nvPr/>
        </p:nvSpPr>
        <p:spPr>
          <a:xfrm>
            <a:off x="4234033" y="5672833"/>
            <a:ext cx="513448" cy="369332"/>
          </a:xfrm>
          <a:prstGeom prst="rect">
            <a:avLst/>
          </a:prstGeom>
          <a:noFill/>
        </p:spPr>
        <p:txBody>
          <a:bodyPr wrap="square" rtlCol="0">
            <a:spAutoFit/>
          </a:bodyPr>
          <a:lstStyle/>
          <a:p>
            <a:r>
              <a:rPr lang="en-GB"/>
              <a:t>10</a:t>
            </a:r>
          </a:p>
        </p:txBody>
      </p:sp>
      <p:pic>
        <p:nvPicPr>
          <p:cNvPr id="2058" name="Graphic 2057" descr="Receipt outline">
            <a:extLst>
              <a:ext uri="{FF2B5EF4-FFF2-40B4-BE49-F238E27FC236}">
                <a16:creationId xmlns:a16="http://schemas.microsoft.com/office/drawing/2014/main" id="{38F3E7E1-3EAE-D94E-0A0B-A145DD7E4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5132" y="4793635"/>
            <a:ext cx="586826" cy="586826"/>
          </a:xfrm>
          <a:prstGeom prst="rect">
            <a:avLst/>
          </a:prstGeom>
        </p:spPr>
      </p:pic>
      <p:pic>
        <p:nvPicPr>
          <p:cNvPr id="2059" name="Graphic 2058" descr="User with solid fill">
            <a:extLst>
              <a:ext uri="{FF2B5EF4-FFF2-40B4-BE49-F238E27FC236}">
                <a16:creationId xmlns:a16="http://schemas.microsoft.com/office/drawing/2014/main" id="{14557E30-5A71-44FB-00D0-1F0C8D51B6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6612" y="4345550"/>
            <a:ext cx="1504950" cy="1504950"/>
          </a:xfrm>
          <a:prstGeom prst="rect">
            <a:avLst/>
          </a:prstGeom>
        </p:spPr>
      </p:pic>
      <p:pic>
        <p:nvPicPr>
          <p:cNvPr id="2060" name="Graphic 2059" descr="Contract with solid fill">
            <a:extLst>
              <a:ext uri="{FF2B5EF4-FFF2-40B4-BE49-F238E27FC236}">
                <a16:creationId xmlns:a16="http://schemas.microsoft.com/office/drawing/2014/main" id="{96A02D59-1F19-6DB4-C56D-BA0B6EF762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2040" y="4060001"/>
            <a:ext cx="2168278" cy="2168278"/>
          </a:xfrm>
          <a:prstGeom prst="rect">
            <a:avLst/>
          </a:prstGeom>
        </p:spPr>
      </p:pic>
      <p:sp>
        <p:nvSpPr>
          <p:cNvPr id="2061" name="TextBox 2060">
            <a:extLst>
              <a:ext uri="{FF2B5EF4-FFF2-40B4-BE49-F238E27FC236}">
                <a16:creationId xmlns:a16="http://schemas.microsoft.com/office/drawing/2014/main" id="{E32D4475-8305-CD95-8A5E-67EE12040FF2}"/>
              </a:ext>
            </a:extLst>
          </p:cNvPr>
          <p:cNvSpPr txBox="1"/>
          <p:nvPr/>
        </p:nvSpPr>
        <p:spPr>
          <a:xfrm>
            <a:off x="6909965" y="4348247"/>
            <a:ext cx="1879021" cy="369332"/>
          </a:xfrm>
          <a:prstGeom prst="rect">
            <a:avLst/>
          </a:prstGeom>
          <a:noFill/>
        </p:spPr>
        <p:txBody>
          <a:bodyPr wrap="square" rtlCol="0">
            <a:spAutoFit/>
          </a:bodyPr>
          <a:lstStyle/>
          <a:p>
            <a:r>
              <a:rPr lang="en-GB"/>
              <a:t>Update Receipt</a:t>
            </a:r>
          </a:p>
        </p:txBody>
      </p:sp>
      <p:sp>
        <p:nvSpPr>
          <p:cNvPr id="2062" name="TextBox 2061">
            <a:extLst>
              <a:ext uri="{FF2B5EF4-FFF2-40B4-BE49-F238E27FC236}">
                <a16:creationId xmlns:a16="http://schemas.microsoft.com/office/drawing/2014/main" id="{B10A66EF-9B63-0AB6-A152-8FF8573C781F}"/>
              </a:ext>
            </a:extLst>
          </p:cNvPr>
          <p:cNvSpPr txBox="1"/>
          <p:nvPr/>
        </p:nvSpPr>
        <p:spPr>
          <a:xfrm>
            <a:off x="6722269" y="5512842"/>
            <a:ext cx="2473664" cy="369332"/>
          </a:xfrm>
          <a:prstGeom prst="rect">
            <a:avLst/>
          </a:prstGeom>
          <a:noFill/>
        </p:spPr>
        <p:txBody>
          <a:bodyPr wrap="square" rtlCol="0">
            <a:spAutoFit/>
          </a:bodyPr>
          <a:lstStyle/>
          <a:p>
            <a:r>
              <a:rPr lang="en-GB"/>
              <a:t>Update Confirmation</a:t>
            </a:r>
          </a:p>
        </p:txBody>
      </p:sp>
      <p:pic>
        <p:nvPicPr>
          <p:cNvPr id="2063" name="Graphic 2062" descr="Blockchain with solid fill">
            <a:extLst>
              <a:ext uri="{FF2B5EF4-FFF2-40B4-BE49-F238E27FC236}">
                <a16:creationId xmlns:a16="http://schemas.microsoft.com/office/drawing/2014/main" id="{6B707EE5-B324-9BD7-D04F-F7CEE67CA4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2457" y="4426428"/>
            <a:ext cx="1545771" cy="1545771"/>
          </a:xfrm>
          <a:prstGeom prst="rect">
            <a:avLst/>
          </a:prstGeom>
        </p:spPr>
      </p:pic>
      <p:pic>
        <p:nvPicPr>
          <p:cNvPr id="2066" name="Graphic 2065" descr="Receipt outline">
            <a:extLst>
              <a:ext uri="{FF2B5EF4-FFF2-40B4-BE49-F238E27FC236}">
                <a16:creationId xmlns:a16="http://schemas.microsoft.com/office/drawing/2014/main" id="{E8A193E4-DD83-6813-9597-5DFBAF21A6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17542" y="4790673"/>
            <a:ext cx="586826" cy="586826"/>
          </a:xfrm>
          <a:prstGeom prst="rect">
            <a:avLst/>
          </a:prstGeom>
        </p:spPr>
      </p:pic>
      <p:pic>
        <p:nvPicPr>
          <p:cNvPr id="2068" name="Graphic 2067" descr="Arrow Right with solid fill">
            <a:extLst>
              <a:ext uri="{FF2B5EF4-FFF2-40B4-BE49-F238E27FC236}">
                <a16:creationId xmlns:a16="http://schemas.microsoft.com/office/drawing/2014/main" id="{687C8F47-13DD-AAF6-BE4E-BEA013C8A7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14522" y="4934281"/>
            <a:ext cx="369332" cy="369332"/>
          </a:xfrm>
          <a:prstGeom prst="rect">
            <a:avLst/>
          </a:prstGeom>
        </p:spPr>
      </p:pic>
      <p:pic>
        <p:nvPicPr>
          <p:cNvPr id="2070" name="Graphic 2069" descr="Badge Tick with solid fill">
            <a:extLst>
              <a:ext uri="{FF2B5EF4-FFF2-40B4-BE49-F238E27FC236}">
                <a16:creationId xmlns:a16="http://schemas.microsoft.com/office/drawing/2014/main" id="{CBA9B7A7-D831-BFB0-CF1F-85910F75D6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16206" y="5905863"/>
            <a:ext cx="612230" cy="612230"/>
          </a:xfrm>
          <a:prstGeom prst="rect">
            <a:avLst/>
          </a:prstGeom>
        </p:spPr>
      </p:pic>
      <p:pic>
        <p:nvPicPr>
          <p:cNvPr id="75" name="Graphic 74" descr="Contract with solid fill">
            <a:extLst>
              <a:ext uri="{FF2B5EF4-FFF2-40B4-BE49-F238E27FC236}">
                <a16:creationId xmlns:a16="http://schemas.microsoft.com/office/drawing/2014/main" id="{B5CB9136-BB75-10AF-C565-9799718242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7636" y="1118953"/>
            <a:ext cx="2168278" cy="2168278"/>
          </a:xfrm>
          <a:prstGeom prst="rect">
            <a:avLst/>
          </a:prstGeom>
        </p:spPr>
      </p:pic>
      <p:cxnSp>
        <p:nvCxnSpPr>
          <p:cNvPr id="2071" name="Straight Arrow Connector 2070">
            <a:extLst>
              <a:ext uri="{FF2B5EF4-FFF2-40B4-BE49-F238E27FC236}">
                <a16:creationId xmlns:a16="http://schemas.microsoft.com/office/drawing/2014/main" id="{2E26256A-5384-8B85-DC7A-EDB7630654D7}"/>
              </a:ext>
            </a:extLst>
          </p:cNvPr>
          <p:cNvCxnSpPr>
            <a:cxnSpLocks/>
          </p:cNvCxnSpPr>
          <p:nvPr/>
        </p:nvCxnSpPr>
        <p:spPr>
          <a:xfrm flipH="1">
            <a:off x="3491366" y="5571904"/>
            <a:ext cx="16205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72" name="TextBox 2071">
            <a:extLst>
              <a:ext uri="{FF2B5EF4-FFF2-40B4-BE49-F238E27FC236}">
                <a16:creationId xmlns:a16="http://schemas.microsoft.com/office/drawing/2014/main" id="{070077DA-609C-C23E-FA3E-DA6B259FF86A}"/>
              </a:ext>
            </a:extLst>
          </p:cNvPr>
          <p:cNvSpPr txBox="1"/>
          <p:nvPr/>
        </p:nvSpPr>
        <p:spPr>
          <a:xfrm>
            <a:off x="358874" y="323762"/>
            <a:ext cx="11660564" cy="553998"/>
          </a:xfrm>
          <a:prstGeom prst="rect">
            <a:avLst/>
          </a:prstGeom>
          <a:noFill/>
        </p:spPr>
        <p:txBody>
          <a:bodyPr wrap="none" rtlCol="0">
            <a:spAutoFit/>
          </a:bodyPr>
          <a:lstStyle/>
          <a:p>
            <a:pPr algn="dist"/>
            <a:r>
              <a:rPr lang="en-GB" sz="3000">
                <a:latin typeface="+mj-lt"/>
              </a:rPr>
              <a:t>User depositing and withdrawing Tezos from our Smart Contract</a:t>
            </a:r>
          </a:p>
        </p:txBody>
      </p:sp>
    </p:spTree>
    <p:extLst>
      <p:ext uri="{BB962C8B-B14F-4D97-AF65-F5344CB8AC3E}">
        <p14:creationId xmlns:p14="http://schemas.microsoft.com/office/powerpoint/2010/main" val="357490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8" name="Group 47">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9" name="Straight Connector 48">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79" name="Rectangle 7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a:solidFill>
                <a:schemeClr val="tx1"/>
              </a:solidFill>
            </a:endParaRPr>
          </a:p>
        </p:txBody>
      </p:sp>
      <p:pic>
        <p:nvPicPr>
          <p:cNvPr id="5" name="Picture 4" descr="Foosball table close-up">
            <a:extLst>
              <a:ext uri="{FF2B5EF4-FFF2-40B4-BE49-F238E27FC236}">
                <a16:creationId xmlns:a16="http://schemas.microsoft.com/office/drawing/2014/main" id="{9BDAD61F-5682-A9EC-A6BE-C3AD6CC58D80}"/>
              </a:ext>
            </a:extLst>
          </p:cNvPr>
          <p:cNvPicPr>
            <a:picLocks noChangeAspect="1"/>
          </p:cNvPicPr>
          <p:nvPr/>
        </p:nvPicPr>
        <p:blipFill rotWithShape="1">
          <a:blip r:embed="rId2"/>
          <a:srcRect b="15730"/>
          <a:stretch/>
        </p:blipFill>
        <p:spPr>
          <a:xfrm>
            <a:off x="20" y="10"/>
            <a:ext cx="12191980" cy="6857989"/>
          </a:xfrm>
          <a:prstGeom prst="rect">
            <a:avLst/>
          </a:prstGeom>
        </p:spPr>
      </p:pic>
      <p:grpSp>
        <p:nvGrpSpPr>
          <p:cNvPr id="81" name="Group 80">
            <a:extLst>
              <a:ext uri="{FF2B5EF4-FFF2-40B4-BE49-F238E27FC236}">
                <a16:creationId xmlns:a16="http://schemas.microsoft.com/office/drawing/2014/main" id="{C93AB6F9-99DF-415B-96A4-7160B57754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2" name="Straight Connector 81">
              <a:extLst>
                <a:ext uri="{FF2B5EF4-FFF2-40B4-BE49-F238E27FC236}">
                  <a16:creationId xmlns:a16="http://schemas.microsoft.com/office/drawing/2014/main" id="{7D0CC45C-CCAB-4A7C-B33D-84ABB8693F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74C06D-399A-4BAA-B0E7-B55764CC1D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C4829C4-3E7F-42E6-B0AC-12E562C9AD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8D3CD5A-CC76-449E-8201-36100E44DA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596BFDB-0E89-4726-8740-23247A96E9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395F396-A800-4D94-AA0F-5AD09E378E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7FF3EC-7181-4E27-A7A6-DB4655B10A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A5A6F8-A667-410D-BECB-C610733F04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60B875F-A2D1-419D-A7F1-381B33D428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B5344BB-AFBB-4C99-A49A-9F300421D2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BAC207-A217-4064-9C43-8DBD742D04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816C2C6-5594-4867-A2AD-5B34E9294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B06500-F969-4448-B413-83B5FEA97D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6CA7F00-258B-4EDE-924E-F703C6EE6E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7E09A08-F290-4A17-BC91-E0A577643B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250DB6-316F-43F4-A62E-777F2306DD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A860293-6063-4188-B8DD-9B6DCE5D2B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6F0D5E7-B042-4211-872B-FC93C78603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59604E9-BB25-4D53-8D35-BAD786A075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C6DBC3F-DBBC-484D-819C-BBDD6B30F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0D340BE-56DC-40A0-A0D3-2A0704AB33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E598E4C-A0B1-4A0D-9870-F0011F3C7C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93F4BD7-CDE1-422F-BC4C-0362418BDD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1694E10-99CB-4916-9CA3-CD347BC5B4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06CCCF9-74DC-4FA6-913D-AA94F671E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1C22D95-08E5-48EF-940C-7703E389E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C8CD58B-05D9-44B9-A9B3-AC3596D6C6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9FCB7D7-C8E5-419A-81F1-6422F747EE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7692ACE-18A6-4279-BAB6-A02F9B8A8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CB6F2-050D-1388-99C5-041C6C5E1A00}"/>
              </a:ext>
            </a:extLst>
          </p:cNvPr>
          <p:cNvSpPr>
            <a:spLocks noGrp="1"/>
          </p:cNvSpPr>
          <p:nvPr>
            <p:ph type="title"/>
          </p:nvPr>
        </p:nvSpPr>
        <p:spPr>
          <a:xfrm>
            <a:off x="1524000" y="3220947"/>
            <a:ext cx="9144000" cy="2940679"/>
          </a:xfrm>
        </p:spPr>
        <p:txBody>
          <a:bodyPr vert="horz" lIns="91440" tIns="45720" rIns="91440" bIns="45720" rtlCol="0" anchor="t">
            <a:normAutofit/>
          </a:bodyPr>
          <a:lstStyle/>
          <a:p>
            <a:pPr algn="ctr"/>
            <a:r>
              <a:rPr lang="en-US" sz="5400"/>
              <a:t>Tournament System</a:t>
            </a:r>
          </a:p>
        </p:txBody>
      </p:sp>
    </p:spTree>
    <p:extLst>
      <p:ext uri="{BB962C8B-B14F-4D97-AF65-F5344CB8AC3E}">
        <p14:creationId xmlns:p14="http://schemas.microsoft.com/office/powerpoint/2010/main" val="586221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0" name="Rectangle 7">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71" name="Group 9">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1">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3">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5">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76" name="Freeform: Shape 40">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77" name="Freeform: Shape 42">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178" name="Group 44">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75">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7" name="Straight Connector 76">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80" name="Rectangle 106">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1" name="Rectangle 108">
            <a:extLst>
              <a:ext uri="{FF2B5EF4-FFF2-40B4-BE49-F238E27FC236}">
                <a16:creationId xmlns:a16="http://schemas.microsoft.com/office/drawing/2014/main" id="{7F7C084A-330C-4243-AD92-F98B226F06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2" name="Freeform: Shape 110">
            <a:extLst>
              <a:ext uri="{FF2B5EF4-FFF2-40B4-BE49-F238E27FC236}">
                <a16:creationId xmlns:a16="http://schemas.microsoft.com/office/drawing/2014/main" id="{7F19A9C0-8335-4ABB-91B6-396031712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25"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3" name="Right Triangle 112">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Shape 114">
            <a:extLst>
              <a:ext uri="{FF2B5EF4-FFF2-40B4-BE49-F238E27FC236}">
                <a16:creationId xmlns:a16="http://schemas.microsoft.com/office/drawing/2014/main" id="{3BA1208A-FAFD-4827-BF3E-A6B16CA01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78446"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85" name="Group 116">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8" name="Straight Connector 117">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E38E784-D9A3-0522-5E66-2A3E2F04EBA5}"/>
              </a:ext>
            </a:extLst>
          </p:cNvPr>
          <p:cNvSpPr>
            <a:spLocks noGrp="1"/>
          </p:cNvSpPr>
          <p:nvPr>
            <p:ph type="title"/>
          </p:nvPr>
        </p:nvSpPr>
        <p:spPr>
          <a:xfrm>
            <a:off x="2600336" y="178352"/>
            <a:ext cx="6978899" cy="867556"/>
          </a:xfrm>
        </p:spPr>
        <p:txBody>
          <a:bodyPr vert="horz" lIns="91440" tIns="45720" rIns="91440" bIns="45720" rtlCol="0" anchor="b">
            <a:normAutofit/>
          </a:bodyPr>
          <a:lstStyle/>
          <a:p>
            <a:r>
              <a:rPr lang="en-US" sz="5400">
                <a:solidFill>
                  <a:schemeClr val="tx2"/>
                </a:solidFill>
              </a:rPr>
              <a:t>Tournament Creation </a:t>
            </a:r>
          </a:p>
        </p:txBody>
      </p:sp>
      <p:sp>
        <p:nvSpPr>
          <p:cNvPr id="4" name="TextBox 3">
            <a:extLst>
              <a:ext uri="{FF2B5EF4-FFF2-40B4-BE49-F238E27FC236}">
                <a16:creationId xmlns:a16="http://schemas.microsoft.com/office/drawing/2014/main" id="{3EDA9267-5D9A-2306-D78C-EDE31B3B80E4}"/>
              </a:ext>
            </a:extLst>
          </p:cNvPr>
          <p:cNvSpPr txBox="1"/>
          <p:nvPr/>
        </p:nvSpPr>
        <p:spPr>
          <a:xfrm>
            <a:off x="589461" y="1435712"/>
            <a:ext cx="10971166" cy="5078313"/>
          </a:xfrm>
          <a:prstGeom prst="rect">
            <a:avLst/>
          </a:prstGeom>
          <a:noFill/>
        </p:spPr>
        <p:txBody>
          <a:bodyPr wrap="square" rtlCol="0">
            <a:spAutoFit/>
          </a:bodyPr>
          <a:lstStyle/>
          <a:p>
            <a:r>
              <a:rPr lang="en-GB"/>
              <a:t>We believe users of our system should design their tournament with as much freedom as possible. In order to achieve this, we have researched the biggest properties that a tournament holds and allowed for the user to perfectly customise each aspect. These properties include:</a:t>
            </a:r>
          </a:p>
          <a:p>
            <a:endParaRPr lang="en-GB"/>
          </a:p>
          <a:p>
            <a:pPr marL="285750" indent="-285750">
              <a:buFont typeface="Wingdings" panose="05000000000000000000" pitchFamily="2" charset="2"/>
              <a:buChar char="§"/>
            </a:pPr>
            <a:r>
              <a:rPr lang="en-GB"/>
              <a:t>Tournament Formations, users can chose either: single elimination or round robin formations, we have limited this due to the complexity of the other tournaments which will run into higher transaction fees</a:t>
            </a:r>
          </a:p>
          <a:p>
            <a:pPr marL="285750" indent="-285750">
              <a:buFont typeface="Wingdings" panose="05000000000000000000" pitchFamily="2" charset="2"/>
              <a:buChar char="§"/>
            </a:pPr>
            <a:endParaRPr lang="en-GB"/>
          </a:p>
          <a:p>
            <a:pPr marL="285750" indent="-285750">
              <a:buFont typeface="Wingdings" panose="05000000000000000000" pitchFamily="2" charset="2"/>
              <a:buChar char="§"/>
            </a:pPr>
            <a:r>
              <a:rPr lang="en-GB"/>
              <a:t>Pricing, from price to enter a tournament, the amount of deposit required to enter, winnings distribution structure, the percentage  fee that goes to the organisers</a:t>
            </a:r>
          </a:p>
          <a:p>
            <a:pPr marL="285750" indent="-285750">
              <a:buFont typeface="Wingdings" panose="05000000000000000000" pitchFamily="2" charset="2"/>
              <a:buChar char="§"/>
            </a:pPr>
            <a:endParaRPr lang="en-GB"/>
          </a:p>
          <a:p>
            <a:pPr marL="285750" indent="-285750">
              <a:buFont typeface="Wingdings" panose="05000000000000000000" pitchFamily="2" charset="2"/>
              <a:buChar char="§"/>
            </a:pPr>
            <a:r>
              <a:rPr lang="en-GB"/>
              <a:t>Number of players, the number of people in a specific team, total amount of teams, the minimum amount of people required to start – this is allows our tournaments to be used for a multitude of games.</a:t>
            </a:r>
          </a:p>
          <a:p>
            <a:pPr marL="285750" indent="-285750">
              <a:buFont typeface="Wingdings" panose="05000000000000000000" pitchFamily="2" charset="2"/>
              <a:buChar char="§"/>
            </a:pPr>
            <a:endParaRPr lang="en-GB"/>
          </a:p>
          <a:p>
            <a:pPr marL="285750" indent="-285750">
              <a:buFont typeface="Wingdings" panose="05000000000000000000" pitchFamily="2" charset="2"/>
              <a:buChar char="§"/>
            </a:pPr>
            <a:r>
              <a:rPr lang="en-GB"/>
              <a:t>NFT minting will also be available for the winners, runners up and for participating members.</a:t>
            </a:r>
          </a:p>
          <a:p>
            <a:pPr marL="285750" indent="-285750">
              <a:buFont typeface="Wingdings" panose="05000000000000000000" pitchFamily="2" charset="2"/>
              <a:buChar char="§"/>
            </a:pPr>
            <a:endParaRPr lang="en-GB"/>
          </a:p>
          <a:p>
            <a:pPr marL="285750" indent="-285750">
              <a:buFont typeface="Arial" panose="020B0604020202020204" pitchFamily="34" charset="0"/>
              <a:buChar char="•"/>
            </a:pPr>
            <a:endParaRPr lang="en-GB"/>
          </a:p>
        </p:txBody>
      </p:sp>
    </p:spTree>
    <p:extLst>
      <p:ext uri="{BB962C8B-B14F-4D97-AF65-F5344CB8AC3E}">
        <p14:creationId xmlns:p14="http://schemas.microsoft.com/office/powerpoint/2010/main" val="3823685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7" name="Rectangle 136">
            <a:extLst>
              <a:ext uri="{FF2B5EF4-FFF2-40B4-BE49-F238E27FC236}">
                <a16:creationId xmlns:a16="http://schemas.microsoft.com/office/drawing/2014/main" id="{B205CA4C-4876-4E28-97E0-1162D662A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9" name="Right Triangle 138">
            <a:extLst>
              <a:ext uri="{FF2B5EF4-FFF2-40B4-BE49-F238E27FC236}">
                <a16:creationId xmlns:a16="http://schemas.microsoft.com/office/drawing/2014/main" id="{2E08B368-A2A8-4357-B416-37C258EFE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84712" y="-279398"/>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lowchart: Document 140">
            <a:extLst>
              <a:ext uri="{FF2B5EF4-FFF2-40B4-BE49-F238E27FC236}">
                <a16:creationId xmlns:a16="http://schemas.microsoft.com/office/drawing/2014/main" id="{A890253F-325A-4AC7-AF5F-06FB890E8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55724" y="2105114"/>
            <a:ext cx="6858000" cy="2647778"/>
          </a:xfrm>
          <a:prstGeom prst="flowChartDocument">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43" name="Group 142">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44" name="Straight Connector 143">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ACEE538-5007-2357-8922-B1479AE71C86}"/>
              </a:ext>
            </a:extLst>
          </p:cNvPr>
          <p:cNvSpPr>
            <a:spLocks noGrp="1"/>
          </p:cNvSpPr>
          <p:nvPr>
            <p:ph type="title"/>
          </p:nvPr>
        </p:nvSpPr>
        <p:spPr>
          <a:xfrm>
            <a:off x="457200" y="725467"/>
            <a:ext cx="4952999" cy="2247616"/>
          </a:xfrm>
        </p:spPr>
        <p:txBody>
          <a:bodyPr>
            <a:normAutofit/>
          </a:bodyPr>
          <a:lstStyle/>
          <a:p>
            <a:r>
              <a:rPr lang="en-GB">
                <a:solidFill>
                  <a:schemeClr val="tx2"/>
                </a:solidFill>
              </a:rPr>
              <a:t>How do you join a tournament?</a:t>
            </a:r>
          </a:p>
        </p:txBody>
      </p:sp>
      <p:sp>
        <p:nvSpPr>
          <p:cNvPr id="3" name="Content Placeholder 2">
            <a:extLst>
              <a:ext uri="{FF2B5EF4-FFF2-40B4-BE49-F238E27FC236}">
                <a16:creationId xmlns:a16="http://schemas.microsoft.com/office/drawing/2014/main" id="{03C31B22-848B-24F5-8473-BC2DC763BF65}"/>
              </a:ext>
            </a:extLst>
          </p:cNvPr>
          <p:cNvSpPr>
            <a:spLocks noGrp="1"/>
          </p:cNvSpPr>
          <p:nvPr>
            <p:ph idx="1"/>
          </p:nvPr>
        </p:nvSpPr>
        <p:spPr>
          <a:xfrm>
            <a:off x="457200" y="3264832"/>
            <a:ext cx="4952999" cy="3009494"/>
          </a:xfrm>
        </p:spPr>
        <p:txBody>
          <a:bodyPr>
            <a:normAutofit lnSpcReduction="10000"/>
          </a:bodyPr>
          <a:lstStyle/>
          <a:p>
            <a:pPr marL="0" indent="0">
              <a:buNone/>
            </a:pPr>
            <a:r>
              <a:rPr lang="en-GB" sz="1800">
                <a:solidFill>
                  <a:schemeClr val="tx2"/>
                </a:solidFill>
              </a:rPr>
              <a:t>After a tournament is created, it is given a tournament ID. This will be used as the identifier to join any tournament. For any user to join a tournament, the user must have an amount greater than the three times as the price of one ticket. This is to pay for one ticket and also to put down a deposit to play. After payment the smart contract updates the players entered and generates a ticket for the user.</a:t>
            </a: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a:p>
            <a:pPr marL="0" indent="0">
              <a:buNone/>
            </a:pPr>
            <a:endParaRPr lang="en-GB" sz="1800">
              <a:solidFill>
                <a:schemeClr val="tx2"/>
              </a:solidFill>
            </a:endParaRPr>
          </a:p>
        </p:txBody>
      </p:sp>
      <p:pic>
        <p:nvPicPr>
          <p:cNvPr id="91" name="Picture 90" descr="Cribbage board game in red, blue, and white">
            <a:extLst>
              <a:ext uri="{FF2B5EF4-FFF2-40B4-BE49-F238E27FC236}">
                <a16:creationId xmlns:a16="http://schemas.microsoft.com/office/drawing/2014/main" id="{14B6EC80-2FE1-A3CF-5654-8FBF382B246A}"/>
              </a:ext>
            </a:extLst>
          </p:cNvPr>
          <p:cNvPicPr>
            <a:picLocks noChangeAspect="1"/>
          </p:cNvPicPr>
          <p:nvPr/>
        </p:nvPicPr>
        <p:blipFill rotWithShape="1">
          <a:blip r:embed="rId2"/>
          <a:srcRect l="13104" r="20645" b="-1"/>
          <a:stretch/>
        </p:blipFill>
        <p:spPr>
          <a:xfrm>
            <a:off x="6025896" y="457200"/>
            <a:ext cx="5879592" cy="5879592"/>
          </a:xfrm>
          <a:custGeom>
            <a:avLst/>
            <a:gdLst/>
            <a:ahLst/>
            <a:cxnLst/>
            <a:rect l="l" t="t" r="r" b="b"/>
            <a:pathLst>
              <a:path w="5777910" h="5777910">
                <a:moveTo>
                  <a:pt x="2888955" y="0"/>
                </a:moveTo>
                <a:cubicBezTo>
                  <a:pt x="4484481" y="0"/>
                  <a:pt x="5777910" y="1293429"/>
                  <a:pt x="5777910" y="2888955"/>
                </a:cubicBezTo>
                <a:cubicBezTo>
                  <a:pt x="5777910" y="4484481"/>
                  <a:pt x="4484481" y="5777910"/>
                  <a:pt x="2888955" y="5777910"/>
                </a:cubicBezTo>
                <a:cubicBezTo>
                  <a:pt x="1293429" y="5777910"/>
                  <a:pt x="0" y="4484481"/>
                  <a:pt x="0" y="2888955"/>
                </a:cubicBezTo>
                <a:cubicBezTo>
                  <a:pt x="0" y="1293429"/>
                  <a:pt x="1293429" y="0"/>
                  <a:pt x="2888955" y="0"/>
                </a:cubicBezTo>
                <a:close/>
              </a:path>
            </a:pathLst>
          </a:custGeom>
        </p:spPr>
      </p:pic>
    </p:spTree>
    <p:extLst>
      <p:ext uri="{BB962C8B-B14F-4D97-AF65-F5344CB8AC3E}">
        <p14:creationId xmlns:p14="http://schemas.microsoft.com/office/powerpoint/2010/main" val="4037110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 name="Group 9">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Freeform: Shape 40">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3" name="Freeform: Shape 42">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5" name="Group 44">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7" name="Straight Connector 76">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07" name="Rectangle 106">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9" name="Rectangle 108">
            <a:extLst>
              <a:ext uri="{FF2B5EF4-FFF2-40B4-BE49-F238E27FC236}">
                <a16:creationId xmlns:a16="http://schemas.microsoft.com/office/drawing/2014/main" id="{D690347A-6937-4F6D-93E3-D398D803D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1" name="Right Triangle 110">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902647" y="-284144"/>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B18D2A95-840F-45DF-AD93-5FA412FC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5326" y="0"/>
            <a:ext cx="2323626" cy="3111267"/>
          </a:xfrm>
          <a:custGeom>
            <a:avLst/>
            <a:gdLst>
              <a:gd name="connsiteX0" fmla="*/ 94643 w 2323626"/>
              <a:gd name="connsiteY0" fmla="*/ 0 h 3111267"/>
              <a:gd name="connsiteX1" fmla="*/ 963280 w 2323626"/>
              <a:gd name="connsiteY1" fmla="*/ 0 h 3111267"/>
              <a:gd name="connsiteX2" fmla="*/ 947119 w 2323626"/>
              <a:gd name="connsiteY2" fmla="*/ 33549 h 3111267"/>
              <a:gd name="connsiteX3" fmla="*/ 818991 w 2323626"/>
              <a:gd name="connsiteY3" fmla="*/ 668189 h 3111267"/>
              <a:gd name="connsiteX4" fmla="*/ 2282726 w 2323626"/>
              <a:gd name="connsiteY4" fmla="*/ 2290209 h 3111267"/>
              <a:gd name="connsiteX5" fmla="*/ 2323626 w 2323626"/>
              <a:gd name="connsiteY5" fmla="*/ 2292275 h 3111267"/>
              <a:gd name="connsiteX6" fmla="*/ 2323626 w 2323626"/>
              <a:gd name="connsiteY6" fmla="*/ 3111267 h 3111267"/>
              <a:gd name="connsiteX7" fmla="*/ 2198990 w 2323626"/>
              <a:gd name="connsiteY7" fmla="*/ 3104973 h 3111267"/>
              <a:gd name="connsiteX8" fmla="*/ 0 w 2323626"/>
              <a:gd name="connsiteY8" fmla="*/ 668189 h 3111267"/>
              <a:gd name="connsiteX9" fmla="*/ 49764 w 2323626"/>
              <a:gd name="connsiteY9" fmla="*/ 174544 h 311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3626" h="3111267">
                <a:moveTo>
                  <a:pt x="94643" y="0"/>
                </a:moveTo>
                <a:lnTo>
                  <a:pt x="963280" y="0"/>
                </a:lnTo>
                <a:lnTo>
                  <a:pt x="947119" y="33549"/>
                </a:lnTo>
                <a:cubicBezTo>
                  <a:pt x="864614" y="228612"/>
                  <a:pt x="818991" y="443073"/>
                  <a:pt x="818991" y="668189"/>
                </a:cubicBezTo>
                <a:cubicBezTo>
                  <a:pt x="818991" y="1512376"/>
                  <a:pt x="1460568" y="2206715"/>
                  <a:pt x="2282726" y="2290209"/>
                </a:cubicBezTo>
                <a:lnTo>
                  <a:pt x="2323626" y="2292275"/>
                </a:lnTo>
                <a:lnTo>
                  <a:pt x="2323626" y="3111267"/>
                </a:lnTo>
                <a:lnTo>
                  <a:pt x="2198990" y="3104973"/>
                </a:lnTo>
                <a:cubicBezTo>
                  <a:pt x="963850" y="2979538"/>
                  <a:pt x="0" y="1936423"/>
                  <a:pt x="0" y="668189"/>
                </a:cubicBezTo>
                <a:cubicBezTo>
                  <a:pt x="0" y="499091"/>
                  <a:pt x="17135" y="333996"/>
                  <a:pt x="49764" y="174544"/>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Freeform: Shape 114">
            <a:extLst>
              <a:ext uri="{FF2B5EF4-FFF2-40B4-BE49-F238E27FC236}">
                <a16:creationId xmlns:a16="http://schemas.microsoft.com/office/drawing/2014/main" id="{F92A3F2D-F424-43A3-88B0-FB258A0C1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26085"/>
            <a:ext cx="2372980" cy="2023523"/>
          </a:xfrm>
          <a:custGeom>
            <a:avLst/>
            <a:gdLst>
              <a:gd name="connsiteX0" fmla="*/ 0 w 2372980"/>
              <a:gd name="connsiteY0" fmla="*/ 0 h 2023523"/>
              <a:gd name="connsiteX1" fmla="*/ 213128 w 2372980"/>
              <a:gd name="connsiteY1" fmla="*/ 10763 h 2023523"/>
              <a:gd name="connsiteX2" fmla="*/ 2362355 w 2372980"/>
              <a:gd name="connsiteY2" fmla="*/ 1953901 h 2023523"/>
              <a:gd name="connsiteX3" fmla="*/ 2372980 w 2372980"/>
              <a:gd name="connsiteY3" fmla="*/ 2023523 h 2023523"/>
              <a:gd name="connsiteX4" fmla="*/ 1535462 w 2372980"/>
              <a:gd name="connsiteY4" fmla="*/ 2023523 h 2023523"/>
              <a:gd name="connsiteX5" fmla="*/ 1519824 w 2372980"/>
              <a:gd name="connsiteY5" fmla="*/ 1962704 h 2023523"/>
              <a:gd name="connsiteX6" fmla="*/ 129390 w 2372980"/>
              <a:gd name="connsiteY6" fmla="*/ 825526 h 2023523"/>
              <a:gd name="connsiteX7" fmla="*/ 0 w 2372980"/>
              <a:gd name="connsiteY7" fmla="*/ 818992 h 202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2980" h="2023523">
                <a:moveTo>
                  <a:pt x="0" y="0"/>
                </a:moveTo>
                <a:lnTo>
                  <a:pt x="213128" y="10763"/>
                </a:lnTo>
                <a:cubicBezTo>
                  <a:pt x="1283583" y="119473"/>
                  <a:pt x="2150269" y="917463"/>
                  <a:pt x="2362355" y="1953901"/>
                </a:cubicBezTo>
                <a:lnTo>
                  <a:pt x="2372980" y="2023523"/>
                </a:lnTo>
                <a:lnTo>
                  <a:pt x="1535462" y="2023523"/>
                </a:lnTo>
                <a:lnTo>
                  <a:pt x="1519824" y="1962704"/>
                </a:lnTo>
                <a:cubicBezTo>
                  <a:pt x="1329271" y="1350058"/>
                  <a:pt x="787117" y="892322"/>
                  <a:pt x="129390" y="825526"/>
                </a:cubicBezTo>
                <a:lnTo>
                  <a:pt x="0" y="818992"/>
                </a:ln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7" name="Group 116">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8" name="Straight Connector 117">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2" name="Graphic 1" descr="User with solid fill">
            <a:extLst>
              <a:ext uri="{FF2B5EF4-FFF2-40B4-BE49-F238E27FC236}">
                <a16:creationId xmlns:a16="http://schemas.microsoft.com/office/drawing/2014/main" id="{24331358-9C2C-9407-753D-401052FBA5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5744" y="1565496"/>
            <a:ext cx="1504950" cy="1504950"/>
          </a:xfrm>
          <a:prstGeom prst="rect">
            <a:avLst/>
          </a:prstGeom>
        </p:spPr>
      </p:pic>
      <p:cxnSp>
        <p:nvCxnSpPr>
          <p:cNvPr id="3" name="Straight Arrow Connector 2">
            <a:extLst>
              <a:ext uri="{FF2B5EF4-FFF2-40B4-BE49-F238E27FC236}">
                <a16:creationId xmlns:a16="http://schemas.microsoft.com/office/drawing/2014/main" id="{80FD8F74-0584-E218-9B4D-3A0D25CC547D}"/>
              </a:ext>
            </a:extLst>
          </p:cNvPr>
          <p:cNvCxnSpPr/>
          <p:nvPr/>
        </p:nvCxnSpPr>
        <p:spPr>
          <a:xfrm>
            <a:off x="3638422" y="2317358"/>
            <a:ext cx="16205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Graphic 3" descr="Contract with solid fill">
            <a:extLst>
              <a:ext uri="{FF2B5EF4-FFF2-40B4-BE49-F238E27FC236}">
                <a16:creationId xmlns:a16="http://schemas.microsoft.com/office/drawing/2014/main" id="{20928849-6C51-8A2C-0224-283C6C939E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5017" y="1290118"/>
            <a:ext cx="2168278" cy="2168278"/>
          </a:xfrm>
          <a:prstGeom prst="rect">
            <a:avLst/>
          </a:prstGeom>
        </p:spPr>
      </p:pic>
      <p:pic>
        <p:nvPicPr>
          <p:cNvPr id="5" name="Graphic 4" descr="Blockchain with solid fill">
            <a:extLst>
              <a:ext uri="{FF2B5EF4-FFF2-40B4-BE49-F238E27FC236}">
                <a16:creationId xmlns:a16="http://schemas.microsoft.com/office/drawing/2014/main" id="{FC2A420B-85D0-2BC3-D4FC-54ED915CE8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07111" y="1565496"/>
            <a:ext cx="1545771" cy="1545771"/>
          </a:xfrm>
          <a:prstGeom prst="rect">
            <a:avLst/>
          </a:prstGeom>
        </p:spPr>
      </p:pic>
      <p:cxnSp>
        <p:nvCxnSpPr>
          <p:cNvPr id="6" name="Straight Arrow Connector 5">
            <a:extLst>
              <a:ext uri="{FF2B5EF4-FFF2-40B4-BE49-F238E27FC236}">
                <a16:creationId xmlns:a16="http://schemas.microsoft.com/office/drawing/2014/main" id="{52F4B193-52EC-7423-61D5-246FE098952B}"/>
              </a:ext>
            </a:extLst>
          </p:cNvPr>
          <p:cNvCxnSpPr/>
          <p:nvPr/>
        </p:nvCxnSpPr>
        <p:spPr>
          <a:xfrm>
            <a:off x="7044691" y="1928702"/>
            <a:ext cx="16205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Graphic 8" descr="User with solid fill">
            <a:extLst>
              <a:ext uri="{FF2B5EF4-FFF2-40B4-BE49-F238E27FC236}">
                <a16:creationId xmlns:a16="http://schemas.microsoft.com/office/drawing/2014/main" id="{CE11CF4A-04D6-41C2-92DD-8DEB1E480A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36681" y="4564572"/>
            <a:ext cx="1504950" cy="1504950"/>
          </a:xfrm>
          <a:prstGeom prst="rect">
            <a:avLst/>
          </a:prstGeom>
        </p:spPr>
      </p:pic>
      <p:sp>
        <p:nvSpPr>
          <p:cNvPr id="160" name="TextBox 159">
            <a:extLst>
              <a:ext uri="{FF2B5EF4-FFF2-40B4-BE49-F238E27FC236}">
                <a16:creationId xmlns:a16="http://schemas.microsoft.com/office/drawing/2014/main" id="{D97A7F12-A186-40C9-9370-3585EBFBFA6B}"/>
              </a:ext>
            </a:extLst>
          </p:cNvPr>
          <p:cNvSpPr txBox="1"/>
          <p:nvPr/>
        </p:nvSpPr>
        <p:spPr>
          <a:xfrm>
            <a:off x="3339735" y="1968587"/>
            <a:ext cx="2430195" cy="369332"/>
          </a:xfrm>
          <a:prstGeom prst="rect">
            <a:avLst/>
          </a:prstGeom>
          <a:noFill/>
        </p:spPr>
        <p:txBody>
          <a:bodyPr wrap="square" rtlCol="0">
            <a:spAutoFit/>
          </a:bodyPr>
          <a:lstStyle/>
          <a:p>
            <a:r>
              <a:rPr lang="en-GB"/>
              <a:t>Create Tournament</a:t>
            </a:r>
          </a:p>
        </p:txBody>
      </p:sp>
      <p:cxnSp>
        <p:nvCxnSpPr>
          <p:cNvPr id="162" name="Straight Arrow Connector 161">
            <a:extLst>
              <a:ext uri="{FF2B5EF4-FFF2-40B4-BE49-F238E27FC236}">
                <a16:creationId xmlns:a16="http://schemas.microsoft.com/office/drawing/2014/main" id="{88558210-320E-41BB-DD04-EDCE3F838D84}"/>
              </a:ext>
            </a:extLst>
          </p:cNvPr>
          <p:cNvCxnSpPr>
            <a:cxnSpLocks/>
          </p:cNvCxnSpPr>
          <p:nvPr/>
        </p:nvCxnSpPr>
        <p:spPr>
          <a:xfrm flipH="1">
            <a:off x="6996293" y="2581965"/>
            <a:ext cx="16689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7" name="TextBox 166">
            <a:extLst>
              <a:ext uri="{FF2B5EF4-FFF2-40B4-BE49-F238E27FC236}">
                <a16:creationId xmlns:a16="http://schemas.microsoft.com/office/drawing/2014/main" id="{9A3BFCF1-25B5-7873-9004-A6D2FF250D30}"/>
              </a:ext>
            </a:extLst>
          </p:cNvPr>
          <p:cNvSpPr txBox="1"/>
          <p:nvPr/>
        </p:nvSpPr>
        <p:spPr>
          <a:xfrm>
            <a:off x="6969083" y="2210842"/>
            <a:ext cx="1964133" cy="369332"/>
          </a:xfrm>
          <a:prstGeom prst="rect">
            <a:avLst/>
          </a:prstGeom>
          <a:noFill/>
        </p:spPr>
        <p:txBody>
          <a:bodyPr wrap="square" rtlCol="0">
            <a:spAutoFit/>
          </a:bodyPr>
          <a:lstStyle/>
          <a:p>
            <a:r>
              <a:rPr lang="en-GB"/>
              <a:t>Tournament ID</a:t>
            </a:r>
          </a:p>
        </p:txBody>
      </p:sp>
      <p:cxnSp>
        <p:nvCxnSpPr>
          <p:cNvPr id="170" name="Straight Arrow Connector 169">
            <a:extLst>
              <a:ext uri="{FF2B5EF4-FFF2-40B4-BE49-F238E27FC236}">
                <a16:creationId xmlns:a16="http://schemas.microsoft.com/office/drawing/2014/main" id="{51A7AE48-1AB7-D913-6E31-27918402066F}"/>
              </a:ext>
            </a:extLst>
          </p:cNvPr>
          <p:cNvCxnSpPr>
            <a:cxnSpLocks/>
          </p:cNvCxnSpPr>
          <p:nvPr/>
        </p:nvCxnSpPr>
        <p:spPr>
          <a:xfrm flipV="1">
            <a:off x="6189156" y="3421001"/>
            <a:ext cx="0" cy="1106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2" name="TextBox 171">
            <a:extLst>
              <a:ext uri="{FF2B5EF4-FFF2-40B4-BE49-F238E27FC236}">
                <a16:creationId xmlns:a16="http://schemas.microsoft.com/office/drawing/2014/main" id="{BF0432D8-F5E7-B315-0B41-A2B728D73819}"/>
              </a:ext>
            </a:extLst>
          </p:cNvPr>
          <p:cNvSpPr txBox="1"/>
          <p:nvPr/>
        </p:nvSpPr>
        <p:spPr>
          <a:xfrm>
            <a:off x="6179303" y="3822716"/>
            <a:ext cx="2598837" cy="369332"/>
          </a:xfrm>
          <a:prstGeom prst="rect">
            <a:avLst/>
          </a:prstGeom>
          <a:noFill/>
        </p:spPr>
        <p:txBody>
          <a:bodyPr wrap="square" rtlCol="0">
            <a:spAutoFit/>
          </a:bodyPr>
          <a:lstStyle/>
          <a:p>
            <a:pPr algn="just"/>
            <a:r>
              <a:rPr lang="en-GB"/>
              <a:t>Join Tournament</a:t>
            </a:r>
          </a:p>
        </p:txBody>
      </p:sp>
      <p:pic>
        <p:nvPicPr>
          <p:cNvPr id="173" name="Picture 4" descr="Tezos Crypto Logo PNG Images - PNG All">
            <a:extLst>
              <a:ext uri="{FF2B5EF4-FFF2-40B4-BE49-F238E27FC236}">
                <a16:creationId xmlns:a16="http://schemas.microsoft.com/office/drawing/2014/main" id="{ED5057E1-552E-2011-60A3-964C2CA661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0861" y="3659045"/>
            <a:ext cx="359478" cy="359478"/>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0392E557-95B3-9A04-F78E-49A540319EE8}"/>
              </a:ext>
            </a:extLst>
          </p:cNvPr>
          <p:cNvSpPr txBox="1"/>
          <p:nvPr/>
        </p:nvSpPr>
        <p:spPr>
          <a:xfrm>
            <a:off x="5688035" y="4031730"/>
            <a:ext cx="471607" cy="369332"/>
          </a:xfrm>
          <a:prstGeom prst="rect">
            <a:avLst/>
          </a:prstGeom>
          <a:noFill/>
        </p:spPr>
        <p:txBody>
          <a:bodyPr wrap="square" rtlCol="0">
            <a:spAutoFit/>
          </a:bodyPr>
          <a:lstStyle/>
          <a:p>
            <a:r>
              <a:rPr lang="en-GB"/>
              <a:t>10</a:t>
            </a:r>
          </a:p>
        </p:txBody>
      </p:sp>
      <p:sp>
        <p:nvSpPr>
          <p:cNvPr id="176" name="TextBox 175">
            <a:extLst>
              <a:ext uri="{FF2B5EF4-FFF2-40B4-BE49-F238E27FC236}">
                <a16:creationId xmlns:a16="http://schemas.microsoft.com/office/drawing/2014/main" id="{78EE03DA-7DC7-69C8-4029-559F3CC0B25E}"/>
              </a:ext>
            </a:extLst>
          </p:cNvPr>
          <p:cNvSpPr txBox="1"/>
          <p:nvPr/>
        </p:nvSpPr>
        <p:spPr>
          <a:xfrm>
            <a:off x="7077830" y="1580440"/>
            <a:ext cx="2430195" cy="369332"/>
          </a:xfrm>
          <a:prstGeom prst="rect">
            <a:avLst/>
          </a:prstGeom>
          <a:noFill/>
        </p:spPr>
        <p:txBody>
          <a:bodyPr wrap="square" rtlCol="0">
            <a:spAutoFit/>
          </a:bodyPr>
          <a:lstStyle/>
          <a:p>
            <a:r>
              <a:rPr lang="en-GB"/>
              <a:t>Tournament</a:t>
            </a:r>
          </a:p>
        </p:txBody>
      </p:sp>
      <p:cxnSp>
        <p:nvCxnSpPr>
          <p:cNvPr id="179" name="Straight Arrow Connector 178">
            <a:extLst>
              <a:ext uri="{FF2B5EF4-FFF2-40B4-BE49-F238E27FC236}">
                <a16:creationId xmlns:a16="http://schemas.microsoft.com/office/drawing/2014/main" id="{24963BED-FD34-5B92-1D49-16F9B854BB4B}"/>
              </a:ext>
            </a:extLst>
          </p:cNvPr>
          <p:cNvCxnSpPr/>
          <p:nvPr/>
        </p:nvCxnSpPr>
        <p:spPr>
          <a:xfrm>
            <a:off x="7044691" y="2935930"/>
            <a:ext cx="16205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0" name="TextBox 179">
            <a:extLst>
              <a:ext uri="{FF2B5EF4-FFF2-40B4-BE49-F238E27FC236}">
                <a16:creationId xmlns:a16="http://schemas.microsoft.com/office/drawing/2014/main" id="{E896CADE-83BD-284E-0DE1-5AD3F108C9C2}"/>
              </a:ext>
            </a:extLst>
          </p:cNvPr>
          <p:cNvSpPr txBox="1"/>
          <p:nvPr/>
        </p:nvSpPr>
        <p:spPr>
          <a:xfrm>
            <a:off x="6949237" y="2942037"/>
            <a:ext cx="2003823" cy="646331"/>
          </a:xfrm>
          <a:prstGeom prst="rect">
            <a:avLst/>
          </a:prstGeom>
          <a:noFill/>
        </p:spPr>
        <p:txBody>
          <a:bodyPr wrap="square" rtlCol="0">
            <a:spAutoFit/>
          </a:bodyPr>
          <a:lstStyle/>
          <a:p>
            <a:r>
              <a:rPr lang="en-GB"/>
              <a:t>Player 1 Joined</a:t>
            </a:r>
          </a:p>
          <a:p>
            <a:r>
              <a:rPr lang="en-GB"/>
              <a:t>-1 Max Players </a:t>
            </a:r>
          </a:p>
        </p:txBody>
      </p:sp>
      <p:pic>
        <p:nvPicPr>
          <p:cNvPr id="182" name="Graphic 181" descr="Badge 1 with solid fill">
            <a:extLst>
              <a:ext uri="{FF2B5EF4-FFF2-40B4-BE49-F238E27FC236}">
                <a16:creationId xmlns:a16="http://schemas.microsoft.com/office/drawing/2014/main" id="{6791B64D-10A7-7B60-7115-C3B3BEAC71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10600" y="5828562"/>
            <a:ext cx="574115" cy="574115"/>
          </a:xfrm>
          <a:prstGeom prst="rect">
            <a:avLst/>
          </a:prstGeom>
        </p:spPr>
      </p:pic>
      <p:sp>
        <p:nvSpPr>
          <p:cNvPr id="183" name="TextBox 182">
            <a:extLst>
              <a:ext uri="{FF2B5EF4-FFF2-40B4-BE49-F238E27FC236}">
                <a16:creationId xmlns:a16="http://schemas.microsoft.com/office/drawing/2014/main" id="{89412267-85D9-FE36-7794-50CDC4EC89F1}"/>
              </a:ext>
            </a:extLst>
          </p:cNvPr>
          <p:cNvSpPr txBox="1"/>
          <p:nvPr/>
        </p:nvSpPr>
        <p:spPr>
          <a:xfrm>
            <a:off x="368444" y="192330"/>
            <a:ext cx="11535530" cy="553998"/>
          </a:xfrm>
          <a:prstGeom prst="rect">
            <a:avLst/>
          </a:prstGeom>
          <a:noFill/>
        </p:spPr>
        <p:txBody>
          <a:bodyPr wrap="none" rtlCol="0">
            <a:spAutoFit/>
          </a:bodyPr>
          <a:lstStyle/>
          <a:p>
            <a:pPr algn="dist"/>
            <a:r>
              <a:rPr lang="en-GB" sz="3000">
                <a:latin typeface="+mj-lt"/>
              </a:rPr>
              <a:t>Creation of tournament through smart contract and user joining</a:t>
            </a:r>
          </a:p>
        </p:txBody>
      </p:sp>
      <p:pic>
        <p:nvPicPr>
          <p:cNvPr id="184" name="Graphic 183" descr="Safe outline">
            <a:extLst>
              <a:ext uri="{FF2B5EF4-FFF2-40B4-BE49-F238E27FC236}">
                <a16:creationId xmlns:a16="http://schemas.microsoft.com/office/drawing/2014/main" id="{EB5C8285-B1B5-DB84-04CD-DEAE2E20FA9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0690" y="3639241"/>
            <a:ext cx="447064" cy="447064"/>
          </a:xfrm>
          <a:prstGeom prst="rect">
            <a:avLst/>
          </a:prstGeom>
        </p:spPr>
      </p:pic>
      <p:sp>
        <p:nvSpPr>
          <p:cNvPr id="185" name="TextBox 184">
            <a:extLst>
              <a:ext uri="{FF2B5EF4-FFF2-40B4-BE49-F238E27FC236}">
                <a16:creationId xmlns:a16="http://schemas.microsoft.com/office/drawing/2014/main" id="{7D845A5A-36F9-5C7E-2E2D-B6487A0BF191}"/>
              </a:ext>
            </a:extLst>
          </p:cNvPr>
          <p:cNvSpPr txBox="1"/>
          <p:nvPr/>
        </p:nvSpPr>
        <p:spPr>
          <a:xfrm>
            <a:off x="5280690" y="4028663"/>
            <a:ext cx="471607" cy="369332"/>
          </a:xfrm>
          <a:prstGeom prst="rect">
            <a:avLst/>
          </a:prstGeom>
          <a:noFill/>
        </p:spPr>
        <p:txBody>
          <a:bodyPr wrap="square" rtlCol="0">
            <a:spAutoFit/>
          </a:bodyPr>
          <a:lstStyle/>
          <a:p>
            <a:r>
              <a:rPr lang="en-GB"/>
              <a:t>20</a:t>
            </a:r>
          </a:p>
        </p:txBody>
      </p:sp>
    </p:spTree>
    <p:extLst>
      <p:ext uri="{BB962C8B-B14F-4D97-AF65-F5344CB8AC3E}">
        <p14:creationId xmlns:p14="http://schemas.microsoft.com/office/powerpoint/2010/main" val="2219984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Rectangle 10">
            <a:extLst>
              <a:ext uri="{FF2B5EF4-FFF2-40B4-BE49-F238E27FC236}">
                <a16:creationId xmlns:a16="http://schemas.microsoft.com/office/drawing/2014/main" id="{AF152BFE-7BA8-4007-AD9C-F4DC95E43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4" name="Right Triangle 12">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Document 14">
            <a:extLst>
              <a:ext uri="{FF2B5EF4-FFF2-40B4-BE49-F238E27FC236}">
                <a16:creationId xmlns:a16="http://schemas.microsoft.com/office/drawing/2014/main" id="{B6DE7CCF-F894-44DD-9FA3-8BD0D5CE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9901" y="1485903"/>
            <a:ext cx="6858000" cy="3886199"/>
          </a:xfrm>
          <a:prstGeom prst="flowChartDocument">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86" name="Group 16">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 name="Straight Connector 17">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5B7FFC6-5D27-C28A-F0C4-947ABFA1854C}"/>
              </a:ext>
            </a:extLst>
          </p:cNvPr>
          <p:cNvSpPr>
            <a:spLocks noGrp="1"/>
          </p:cNvSpPr>
          <p:nvPr>
            <p:ph type="ctrTitle"/>
          </p:nvPr>
        </p:nvSpPr>
        <p:spPr>
          <a:xfrm>
            <a:off x="453142" y="725467"/>
            <a:ext cx="5414255" cy="2784496"/>
          </a:xfrm>
        </p:spPr>
        <p:txBody>
          <a:bodyPr>
            <a:normAutofit/>
          </a:bodyPr>
          <a:lstStyle/>
          <a:p>
            <a:pPr algn="l"/>
            <a:r>
              <a:rPr lang="en-US">
                <a:solidFill>
                  <a:schemeClr val="tx2"/>
                </a:solidFill>
              </a:rPr>
              <a:t>A Validation System using </a:t>
            </a:r>
            <a:r>
              <a:rPr lang="en-US" err="1">
                <a:solidFill>
                  <a:schemeClr val="tx2"/>
                </a:solidFill>
              </a:rPr>
              <a:t>PoS</a:t>
            </a:r>
            <a:r>
              <a:rPr lang="en-US">
                <a:solidFill>
                  <a:schemeClr val="tx2"/>
                </a:solidFill>
              </a:rPr>
              <a:t> </a:t>
            </a:r>
          </a:p>
        </p:txBody>
      </p:sp>
      <p:pic>
        <p:nvPicPr>
          <p:cNvPr id="87" name="Graphic 5" descr="Checkmark">
            <a:extLst>
              <a:ext uri="{FF2B5EF4-FFF2-40B4-BE49-F238E27FC236}">
                <a16:creationId xmlns:a16="http://schemas.microsoft.com/office/drawing/2014/main" id="{32A99133-5BCE-FFE1-456A-92D62E4008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9158" y="988340"/>
            <a:ext cx="4997188" cy="4997188"/>
          </a:xfrm>
          <a:prstGeom prst="rect">
            <a:avLst/>
          </a:prstGeom>
        </p:spPr>
      </p:pic>
    </p:spTree>
    <p:extLst>
      <p:ext uri="{BB962C8B-B14F-4D97-AF65-F5344CB8AC3E}">
        <p14:creationId xmlns:p14="http://schemas.microsoft.com/office/powerpoint/2010/main" val="752682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9" name="Rectangle 9">
            <a:extLst>
              <a:ext uri="{FF2B5EF4-FFF2-40B4-BE49-F238E27FC236}">
                <a16:creationId xmlns:a16="http://schemas.microsoft.com/office/drawing/2014/main" id="{181CC2FD-F5D2-4415-8486-46858CC42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ight Triangle 11">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2269" y="-284218"/>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63619-981B-4E62-A26E-E345BB3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90211" y="0"/>
            <a:ext cx="4039677" cy="1269438"/>
          </a:xfrm>
          <a:custGeom>
            <a:avLst/>
            <a:gdLst>
              <a:gd name="connsiteX0" fmla="*/ 2019838 w 4039677"/>
              <a:gd name="connsiteY0" fmla="*/ 0 h 1269438"/>
              <a:gd name="connsiteX1" fmla="*/ 3994238 w 4039677"/>
              <a:gd name="connsiteY1" fmla="*/ 1175114 h 1269438"/>
              <a:gd name="connsiteX2" fmla="*/ 4039677 w 4039677"/>
              <a:gd name="connsiteY2" fmla="*/ 1269438 h 1269438"/>
              <a:gd name="connsiteX3" fmla="*/ 3004689 w 4039677"/>
              <a:gd name="connsiteY3" fmla="*/ 1269438 h 1269438"/>
              <a:gd name="connsiteX4" fmla="*/ 3000461 w 4039677"/>
              <a:gd name="connsiteY4" fmla="*/ 1264787 h 1269438"/>
              <a:gd name="connsiteX5" fmla="*/ 2019838 w 4039677"/>
              <a:gd name="connsiteY5" fmla="*/ 858599 h 1269438"/>
              <a:gd name="connsiteX6" fmla="*/ 1039216 w 4039677"/>
              <a:gd name="connsiteY6" fmla="*/ 1264787 h 1269438"/>
              <a:gd name="connsiteX7" fmla="*/ 1034988 w 4039677"/>
              <a:gd name="connsiteY7" fmla="*/ 1269438 h 1269438"/>
              <a:gd name="connsiteX8" fmla="*/ 0 w 4039677"/>
              <a:gd name="connsiteY8" fmla="*/ 1269438 h 1269438"/>
              <a:gd name="connsiteX9" fmla="*/ 45438 w 4039677"/>
              <a:gd name="connsiteY9" fmla="*/ 1175114 h 1269438"/>
              <a:gd name="connsiteX10" fmla="*/ 2019838 w 4039677"/>
              <a:gd name="connsiteY10" fmla="*/ 0 h 126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9677" h="1269438">
                <a:moveTo>
                  <a:pt x="2019838" y="0"/>
                </a:moveTo>
                <a:cubicBezTo>
                  <a:pt x="2872410" y="0"/>
                  <a:pt x="3614002" y="475164"/>
                  <a:pt x="3994238" y="1175114"/>
                </a:cubicBezTo>
                <a:lnTo>
                  <a:pt x="4039677" y="1269438"/>
                </a:lnTo>
                <a:lnTo>
                  <a:pt x="3004689" y="1269438"/>
                </a:lnTo>
                <a:lnTo>
                  <a:pt x="3000461" y="1264787"/>
                </a:lnTo>
                <a:cubicBezTo>
                  <a:pt x="2749498" y="1013823"/>
                  <a:pt x="2402795" y="858599"/>
                  <a:pt x="2019838" y="858599"/>
                </a:cubicBezTo>
                <a:cubicBezTo>
                  <a:pt x="1636881" y="858599"/>
                  <a:pt x="1290179" y="1013823"/>
                  <a:pt x="1039216" y="1264787"/>
                </a:cubicBezTo>
                <a:lnTo>
                  <a:pt x="1034988" y="1269438"/>
                </a:lnTo>
                <a:lnTo>
                  <a:pt x="0" y="1269438"/>
                </a:lnTo>
                <a:lnTo>
                  <a:pt x="45438" y="1175114"/>
                </a:lnTo>
                <a:cubicBezTo>
                  <a:pt x="425674" y="475164"/>
                  <a:pt x="1167266" y="0"/>
                  <a:pt x="2019838" y="0"/>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A60CB87-9DE2-24D7-2263-CA01A87829BD}"/>
              </a:ext>
            </a:extLst>
          </p:cNvPr>
          <p:cNvSpPr>
            <a:spLocks noGrp="1"/>
          </p:cNvSpPr>
          <p:nvPr>
            <p:ph type="title"/>
          </p:nvPr>
        </p:nvSpPr>
        <p:spPr>
          <a:xfrm>
            <a:off x="1642573" y="162170"/>
            <a:ext cx="9296400" cy="712458"/>
          </a:xfrm>
        </p:spPr>
        <p:txBody>
          <a:bodyPr anchor="b">
            <a:normAutofit fontScale="90000"/>
          </a:bodyPr>
          <a:lstStyle/>
          <a:p>
            <a:r>
              <a:rPr lang="en-GB">
                <a:solidFill>
                  <a:schemeClr val="tx2"/>
                </a:solidFill>
              </a:rPr>
              <a:t>How are tournament matches won?</a:t>
            </a:r>
          </a:p>
        </p:txBody>
      </p:sp>
      <p:sp>
        <p:nvSpPr>
          <p:cNvPr id="153" name="Content Placeholder 2">
            <a:extLst>
              <a:ext uri="{FF2B5EF4-FFF2-40B4-BE49-F238E27FC236}">
                <a16:creationId xmlns:a16="http://schemas.microsoft.com/office/drawing/2014/main" id="{8F765872-0488-661F-CB42-AAECD594B79E}"/>
              </a:ext>
            </a:extLst>
          </p:cNvPr>
          <p:cNvSpPr>
            <a:spLocks noGrp="1"/>
          </p:cNvSpPr>
          <p:nvPr>
            <p:ph idx="1"/>
          </p:nvPr>
        </p:nvSpPr>
        <p:spPr>
          <a:xfrm>
            <a:off x="226053" y="871642"/>
            <a:ext cx="11756805" cy="1007395"/>
          </a:xfrm>
        </p:spPr>
        <p:txBody>
          <a:bodyPr anchor="t">
            <a:normAutofit/>
          </a:bodyPr>
          <a:lstStyle/>
          <a:p>
            <a:pPr marL="0" indent="0">
              <a:buNone/>
            </a:pPr>
            <a:r>
              <a:rPr lang="en-GB" sz="1800">
                <a:solidFill>
                  <a:schemeClr val="tx2"/>
                </a:solidFill>
              </a:rPr>
              <a:t>As we wanted to create a decentralized platform, we leave the matches in the hands of the actual players. This means that users after their match will vote for the winner between themselves, assuming they are telling the truth and one winner is both decided, then that winner advances whilst the other user is eliminated.</a:t>
            </a:r>
          </a:p>
          <a:p>
            <a:pPr marL="0" indent="0">
              <a:buNone/>
            </a:pPr>
            <a:endParaRPr lang="en-GB" sz="1800">
              <a:solidFill>
                <a:schemeClr val="tx2"/>
              </a:solidFill>
            </a:endParaRPr>
          </a:p>
        </p:txBody>
      </p:sp>
      <p:sp>
        <p:nvSpPr>
          <p:cNvPr id="4" name="TextBox 3">
            <a:extLst>
              <a:ext uri="{FF2B5EF4-FFF2-40B4-BE49-F238E27FC236}">
                <a16:creationId xmlns:a16="http://schemas.microsoft.com/office/drawing/2014/main" id="{98C9F8F3-4903-EA2F-0787-146A698EE2DC}"/>
              </a:ext>
            </a:extLst>
          </p:cNvPr>
          <p:cNvSpPr txBox="1"/>
          <p:nvPr/>
        </p:nvSpPr>
        <p:spPr>
          <a:xfrm>
            <a:off x="138937" y="2046229"/>
            <a:ext cx="8315421" cy="461665"/>
          </a:xfrm>
          <a:prstGeom prst="rect">
            <a:avLst/>
          </a:prstGeom>
          <a:noFill/>
        </p:spPr>
        <p:txBody>
          <a:bodyPr wrap="square" rtlCol="0">
            <a:spAutoFit/>
          </a:bodyPr>
          <a:lstStyle/>
          <a:p>
            <a:r>
              <a:rPr lang="en-GB" sz="2400" b="1"/>
              <a:t>What if both players in a match vote for themselves?</a:t>
            </a:r>
          </a:p>
        </p:txBody>
      </p:sp>
      <p:sp>
        <p:nvSpPr>
          <p:cNvPr id="5" name="TextBox 4">
            <a:extLst>
              <a:ext uri="{FF2B5EF4-FFF2-40B4-BE49-F238E27FC236}">
                <a16:creationId xmlns:a16="http://schemas.microsoft.com/office/drawing/2014/main" id="{91A59F1A-C001-9C79-83DB-ECADA624B2A0}"/>
              </a:ext>
            </a:extLst>
          </p:cNvPr>
          <p:cNvSpPr txBox="1"/>
          <p:nvPr/>
        </p:nvSpPr>
        <p:spPr>
          <a:xfrm>
            <a:off x="198742" y="2507894"/>
            <a:ext cx="11976646" cy="2031325"/>
          </a:xfrm>
          <a:prstGeom prst="rect">
            <a:avLst/>
          </a:prstGeom>
          <a:noFill/>
        </p:spPr>
        <p:txBody>
          <a:bodyPr wrap="square" rtlCol="0">
            <a:spAutoFit/>
          </a:bodyPr>
          <a:lstStyle/>
          <a:p>
            <a:r>
              <a:rPr lang="en-GB"/>
              <a:t>This is what we call a </a:t>
            </a:r>
            <a:r>
              <a:rPr lang="en-GB" u="sng"/>
              <a:t>conflict</a:t>
            </a:r>
            <a:r>
              <a:rPr lang="en-GB"/>
              <a:t> – when there is a disagreement of the winner. This is where external users called </a:t>
            </a:r>
            <a:r>
              <a:rPr lang="en-GB" b="1"/>
              <a:t>validators</a:t>
            </a:r>
            <a:r>
              <a:rPr lang="en-GB"/>
              <a:t> join in, their job is to resolve the conflict and to determine a winner. This is the reason for the users to have a deposit, if there are bad actors in a tournament who vote for themselves and do not vote fairly then their deposit would be lost and distributed to the validators who catch onto their lies. After the validators checks who actually won the match, that winner then advances. </a:t>
            </a:r>
          </a:p>
          <a:p>
            <a:endParaRPr lang="en-GB" u="sng"/>
          </a:p>
          <a:p>
            <a:endParaRPr lang="en-GB" u="sng"/>
          </a:p>
        </p:txBody>
      </p:sp>
      <p:sp>
        <p:nvSpPr>
          <p:cNvPr id="6" name="TextBox 5">
            <a:extLst>
              <a:ext uri="{FF2B5EF4-FFF2-40B4-BE49-F238E27FC236}">
                <a16:creationId xmlns:a16="http://schemas.microsoft.com/office/drawing/2014/main" id="{BE22F8EE-7AF2-5F10-4B4A-97689CDCE4C5}"/>
              </a:ext>
            </a:extLst>
          </p:cNvPr>
          <p:cNvSpPr txBox="1"/>
          <p:nvPr/>
        </p:nvSpPr>
        <p:spPr>
          <a:xfrm>
            <a:off x="164641" y="4253429"/>
            <a:ext cx="9829741" cy="461665"/>
          </a:xfrm>
          <a:prstGeom prst="rect">
            <a:avLst/>
          </a:prstGeom>
          <a:noFill/>
        </p:spPr>
        <p:txBody>
          <a:bodyPr wrap="square" rtlCol="0">
            <a:spAutoFit/>
          </a:bodyPr>
          <a:lstStyle/>
          <a:p>
            <a:r>
              <a:rPr lang="en-GB" sz="2400" b="1"/>
              <a:t>How much do users deposit?</a:t>
            </a:r>
          </a:p>
        </p:txBody>
      </p:sp>
      <p:sp>
        <p:nvSpPr>
          <p:cNvPr id="7" name="TextBox 6">
            <a:extLst>
              <a:ext uri="{FF2B5EF4-FFF2-40B4-BE49-F238E27FC236}">
                <a16:creationId xmlns:a16="http://schemas.microsoft.com/office/drawing/2014/main" id="{08D0D982-A24D-D4B6-E2BA-A268FD20230C}"/>
              </a:ext>
            </a:extLst>
          </p:cNvPr>
          <p:cNvSpPr txBox="1"/>
          <p:nvPr/>
        </p:nvSpPr>
        <p:spPr>
          <a:xfrm>
            <a:off x="242668" y="4821558"/>
            <a:ext cx="11756804" cy="1200329"/>
          </a:xfrm>
          <a:prstGeom prst="rect">
            <a:avLst/>
          </a:prstGeom>
          <a:noFill/>
        </p:spPr>
        <p:txBody>
          <a:bodyPr wrap="square" rtlCol="0">
            <a:spAutoFit/>
          </a:bodyPr>
          <a:lstStyle/>
          <a:p>
            <a:r>
              <a:rPr lang="en-GB"/>
              <a:t>Users deposit around double the price of a ticket for the tournament they are entering, this is done to disincentivize users to lie as they could be spotted out and thus lose their deposit. However if a user tells the truth throughout then they will get back their deposit in whole. Our system aims to punish bad actors when conflicts occur. </a:t>
            </a:r>
          </a:p>
        </p:txBody>
      </p:sp>
    </p:spTree>
    <p:extLst>
      <p:ext uri="{BB962C8B-B14F-4D97-AF65-F5344CB8AC3E}">
        <p14:creationId xmlns:p14="http://schemas.microsoft.com/office/powerpoint/2010/main" val="1009917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6" name="Group 9">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1">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3">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5">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7">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Freeform: Shape 40">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3" name="Freeform: Shape 42">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5" name="Group 44">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7" name="Straight Connector 76">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07" name="Rectangle 106">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9" name="Rectangle 108">
            <a:extLst>
              <a:ext uri="{FF2B5EF4-FFF2-40B4-BE49-F238E27FC236}">
                <a16:creationId xmlns:a16="http://schemas.microsoft.com/office/drawing/2014/main" id="{7F7C084A-330C-4243-AD92-F98B226F06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1" name="Freeform: Shape 110">
            <a:extLst>
              <a:ext uri="{FF2B5EF4-FFF2-40B4-BE49-F238E27FC236}">
                <a16:creationId xmlns:a16="http://schemas.microsoft.com/office/drawing/2014/main" id="{7F19A9C0-8335-4ABB-91B6-396031712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25"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Right Triangle 112">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a:extLst>
              <a:ext uri="{FF2B5EF4-FFF2-40B4-BE49-F238E27FC236}">
                <a16:creationId xmlns:a16="http://schemas.microsoft.com/office/drawing/2014/main" id="{3BA1208A-FAFD-4827-BF3E-A6B16CA01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78446"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7" name="Group 116">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8" name="Straight Connector 117">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9" name="Picture 4" descr="Tezos Crypto Logo PNG Images - PNG All">
            <a:extLst>
              <a:ext uri="{FF2B5EF4-FFF2-40B4-BE49-F238E27FC236}">
                <a16:creationId xmlns:a16="http://schemas.microsoft.com/office/drawing/2014/main" id="{37786E7B-FE8D-5608-E3CE-512DED508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583" y="1011467"/>
            <a:ext cx="359478" cy="359478"/>
          </a:xfrm>
          <a:prstGeom prst="rect">
            <a:avLst/>
          </a:prstGeom>
          <a:noFill/>
          <a:extLst>
            <a:ext uri="{909E8E84-426E-40DD-AFC4-6F175D3DCCD1}">
              <a14:hiddenFill xmlns:a14="http://schemas.microsoft.com/office/drawing/2010/main">
                <a:solidFill>
                  <a:srgbClr val="FFFFFF"/>
                </a:solidFill>
              </a14:hiddenFill>
            </a:ext>
          </a:extLst>
        </p:spPr>
      </p:pic>
      <p:pic>
        <p:nvPicPr>
          <p:cNvPr id="150" name="Graphic 149" descr="User with solid fill">
            <a:extLst>
              <a:ext uri="{FF2B5EF4-FFF2-40B4-BE49-F238E27FC236}">
                <a16:creationId xmlns:a16="http://schemas.microsoft.com/office/drawing/2014/main" id="{9FE4FD5B-8F4B-70BC-B32E-D32919AB6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2301" y="314020"/>
            <a:ext cx="757509" cy="757509"/>
          </a:xfrm>
          <a:prstGeom prst="rect">
            <a:avLst/>
          </a:prstGeom>
        </p:spPr>
      </p:pic>
      <p:cxnSp>
        <p:nvCxnSpPr>
          <p:cNvPr id="154" name="Straight Connector 153">
            <a:extLst>
              <a:ext uri="{FF2B5EF4-FFF2-40B4-BE49-F238E27FC236}">
                <a16:creationId xmlns:a16="http://schemas.microsoft.com/office/drawing/2014/main" id="{0D631369-3E3F-2C37-E411-E0D331AF77F3}"/>
              </a:ext>
            </a:extLst>
          </p:cNvPr>
          <p:cNvCxnSpPr/>
          <p:nvPr/>
        </p:nvCxnSpPr>
        <p:spPr>
          <a:xfrm>
            <a:off x="2168279" y="728906"/>
            <a:ext cx="1022563" cy="0"/>
          </a:xfrm>
          <a:prstGeom prst="line">
            <a:avLst/>
          </a:prstGeom>
        </p:spPr>
        <p:style>
          <a:lnRef idx="3">
            <a:schemeClr val="dk1"/>
          </a:lnRef>
          <a:fillRef idx="0">
            <a:schemeClr val="dk1"/>
          </a:fillRef>
          <a:effectRef idx="2">
            <a:schemeClr val="dk1"/>
          </a:effectRef>
          <a:fontRef idx="minor">
            <a:schemeClr val="tx1"/>
          </a:fontRef>
        </p:style>
      </p:cxnSp>
      <p:cxnSp>
        <p:nvCxnSpPr>
          <p:cNvPr id="156" name="Straight Connector 155">
            <a:extLst>
              <a:ext uri="{FF2B5EF4-FFF2-40B4-BE49-F238E27FC236}">
                <a16:creationId xmlns:a16="http://schemas.microsoft.com/office/drawing/2014/main" id="{B53A9961-F677-55EB-FA3B-AC58F096D58B}"/>
              </a:ext>
            </a:extLst>
          </p:cNvPr>
          <p:cNvCxnSpPr>
            <a:cxnSpLocks/>
          </p:cNvCxnSpPr>
          <p:nvPr/>
        </p:nvCxnSpPr>
        <p:spPr>
          <a:xfrm>
            <a:off x="3190842" y="743985"/>
            <a:ext cx="2649" cy="1661406"/>
          </a:xfrm>
          <a:prstGeom prst="line">
            <a:avLst/>
          </a:prstGeom>
        </p:spPr>
        <p:style>
          <a:lnRef idx="3">
            <a:schemeClr val="dk1"/>
          </a:lnRef>
          <a:fillRef idx="0">
            <a:schemeClr val="dk1"/>
          </a:fillRef>
          <a:effectRef idx="2">
            <a:schemeClr val="dk1"/>
          </a:effectRef>
          <a:fontRef idx="minor">
            <a:schemeClr val="tx1"/>
          </a:fontRef>
        </p:style>
      </p:cxnSp>
      <p:cxnSp>
        <p:nvCxnSpPr>
          <p:cNvPr id="158" name="Straight Connector 157">
            <a:extLst>
              <a:ext uri="{FF2B5EF4-FFF2-40B4-BE49-F238E27FC236}">
                <a16:creationId xmlns:a16="http://schemas.microsoft.com/office/drawing/2014/main" id="{EEBB0C5D-D4E2-E8BB-9618-774D9AD84AF3}"/>
              </a:ext>
            </a:extLst>
          </p:cNvPr>
          <p:cNvCxnSpPr/>
          <p:nvPr/>
        </p:nvCxnSpPr>
        <p:spPr>
          <a:xfrm flipH="1" flipV="1">
            <a:off x="2186509" y="2405390"/>
            <a:ext cx="999438" cy="1"/>
          </a:xfrm>
          <a:prstGeom prst="line">
            <a:avLst/>
          </a:prstGeom>
        </p:spPr>
        <p:style>
          <a:lnRef idx="3">
            <a:schemeClr val="dk1"/>
          </a:lnRef>
          <a:fillRef idx="0">
            <a:schemeClr val="dk1"/>
          </a:fillRef>
          <a:effectRef idx="2">
            <a:schemeClr val="dk1"/>
          </a:effectRef>
          <a:fontRef idx="minor">
            <a:schemeClr val="tx1"/>
          </a:fontRef>
        </p:style>
      </p:cxnSp>
      <p:cxnSp>
        <p:nvCxnSpPr>
          <p:cNvPr id="160" name="Straight Connector 159">
            <a:extLst>
              <a:ext uri="{FF2B5EF4-FFF2-40B4-BE49-F238E27FC236}">
                <a16:creationId xmlns:a16="http://schemas.microsoft.com/office/drawing/2014/main" id="{99E6E5CF-B6E2-4256-EC97-3075DD208FD0}"/>
              </a:ext>
            </a:extLst>
          </p:cNvPr>
          <p:cNvCxnSpPr>
            <a:cxnSpLocks/>
          </p:cNvCxnSpPr>
          <p:nvPr/>
        </p:nvCxnSpPr>
        <p:spPr>
          <a:xfrm flipV="1">
            <a:off x="2199867" y="4072044"/>
            <a:ext cx="1014100" cy="2"/>
          </a:xfrm>
          <a:prstGeom prst="line">
            <a:avLst/>
          </a:prstGeom>
        </p:spPr>
        <p:style>
          <a:lnRef idx="3">
            <a:schemeClr val="dk1"/>
          </a:lnRef>
          <a:fillRef idx="0">
            <a:schemeClr val="dk1"/>
          </a:fillRef>
          <a:effectRef idx="2">
            <a:schemeClr val="dk1"/>
          </a:effectRef>
          <a:fontRef idx="minor">
            <a:schemeClr val="tx1"/>
          </a:fontRef>
        </p:style>
      </p:cxnSp>
      <p:cxnSp>
        <p:nvCxnSpPr>
          <p:cNvPr id="162" name="Straight Connector 161">
            <a:extLst>
              <a:ext uri="{FF2B5EF4-FFF2-40B4-BE49-F238E27FC236}">
                <a16:creationId xmlns:a16="http://schemas.microsoft.com/office/drawing/2014/main" id="{74F2A862-94E4-EAA0-DA78-4815679EFDC1}"/>
              </a:ext>
            </a:extLst>
          </p:cNvPr>
          <p:cNvCxnSpPr>
            <a:cxnSpLocks/>
          </p:cNvCxnSpPr>
          <p:nvPr/>
        </p:nvCxnSpPr>
        <p:spPr>
          <a:xfrm>
            <a:off x="3187677" y="4072046"/>
            <a:ext cx="11628" cy="1452454"/>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7DF81198-77F1-FEE1-F4CA-2B40C1C5F183}"/>
              </a:ext>
            </a:extLst>
          </p:cNvPr>
          <p:cNvCxnSpPr/>
          <p:nvPr/>
        </p:nvCxnSpPr>
        <p:spPr>
          <a:xfrm flipH="1">
            <a:off x="2191404" y="5524500"/>
            <a:ext cx="987810" cy="0"/>
          </a:xfrm>
          <a:prstGeom prst="line">
            <a:avLst/>
          </a:prstGeom>
        </p:spPr>
        <p:style>
          <a:lnRef idx="3">
            <a:schemeClr val="dk1"/>
          </a:lnRef>
          <a:fillRef idx="0">
            <a:schemeClr val="dk1"/>
          </a:fillRef>
          <a:effectRef idx="2">
            <a:schemeClr val="dk1"/>
          </a:effectRef>
          <a:fontRef idx="minor">
            <a:schemeClr val="tx1"/>
          </a:fontRef>
        </p:style>
      </p:cxnSp>
      <p:cxnSp>
        <p:nvCxnSpPr>
          <p:cNvPr id="169" name="Straight Connector 168">
            <a:extLst>
              <a:ext uri="{FF2B5EF4-FFF2-40B4-BE49-F238E27FC236}">
                <a16:creationId xmlns:a16="http://schemas.microsoft.com/office/drawing/2014/main" id="{D8111EE5-802D-C096-C949-2494749D8E67}"/>
              </a:ext>
            </a:extLst>
          </p:cNvPr>
          <p:cNvCxnSpPr/>
          <p:nvPr/>
        </p:nvCxnSpPr>
        <p:spPr>
          <a:xfrm>
            <a:off x="3167717" y="1487972"/>
            <a:ext cx="1022563" cy="0"/>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1E87F1DE-76E9-0521-E454-9060A71F197F}"/>
              </a:ext>
            </a:extLst>
          </p:cNvPr>
          <p:cNvCxnSpPr/>
          <p:nvPr/>
        </p:nvCxnSpPr>
        <p:spPr>
          <a:xfrm>
            <a:off x="3187676" y="4795901"/>
            <a:ext cx="1022563" cy="0"/>
          </a:xfrm>
          <a:prstGeom prst="line">
            <a:avLst/>
          </a:prstGeom>
        </p:spPr>
        <p:style>
          <a:lnRef idx="3">
            <a:schemeClr val="dk1"/>
          </a:lnRef>
          <a:fillRef idx="0">
            <a:schemeClr val="dk1"/>
          </a:fillRef>
          <a:effectRef idx="2">
            <a:schemeClr val="dk1"/>
          </a:effectRef>
          <a:fontRef idx="minor">
            <a:schemeClr val="tx1"/>
          </a:fontRef>
        </p:style>
      </p:cxnSp>
      <p:cxnSp>
        <p:nvCxnSpPr>
          <p:cNvPr id="177" name="Straight Connector 176">
            <a:extLst>
              <a:ext uri="{FF2B5EF4-FFF2-40B4-BE49-F238E27FC236}">
                <a16:creationId xmlns:a16="http://schemas.microsoft.com/office/drawing/2014/main" id="{F737AFAA-37A2-0205-6A6D-D504B9F17125}"/>
              </a:ext>
            </a:extLst>
          </p:cNvPr>
          <p:cNvCxnSpPr>
            <a:cxnSpLocks/>
          </p:cNvCxnSpPr>
          <p:nvPr/>
        </p:nvCxnSpPr>
        <p:spPr>
          <a:xfrm flipH="1" flipV="1">
            <a:off x="4200073" y="1487971"/>
            <a:ext cx="10166" cy="3307930"/>
          </a:xfrm>
          <a:prstGeom prst="line">
            <a:avLst/>
          </a:prstGeom>
        </p:spPr>
        <p:style>
          <a:lnRef idx="3">
            <a:schemeClr val="dk1"/>
          </a:lnRef>
          <a:fillRef idx="0">
            <a:schemeClr val="dk1"/>
          </a:fillRef>
          <a:effectRef idx="2">
            <a:schemeClr val="dk1"/>
          </a:effectRef>
          <a:fontRef idx="minor">
            <a:schemeClr val="tx1"/>
          </a:fontRef>
        </p:style>
      </p:cxnSp>
      <p:cxnSp>
        <p:nvCxnSpPr>
          <p:cNvPr id="182" name="Straight Connector 181">
            <a:extLst>
              <a:ext uri="{FF2B5EF4-FFF2-40B4-BE49-F238E27FC236}">
                <a16:creationId xmlns:a16="http://schemas.microsoft.com/office/drawing/2014/main" id="{3C689C86-D9AF-57FD-2914-F80908C30AEC}"/>
              </a:ext>
            </a:extLst>
          </p:cNvPr>
          <p:cNvCxnSpPr>
            <a:cxnSpLocks/>
          </p:cNvCxnSpPr>
          <p:nvPr/>
        </p:nvCxnSpPr>
        <p:spPr>
          <a:xfrm flipV="1">
            <a:off x="4180488" y="3272197"/>
            <a:ext cx="1014100" cy="2"/>
          </a:xfrm>
          <a:prstGeom prst="line">
            <a:avLst/>
          </a:prstGeom>
        </p:spPr>
        <p:style>
          <a:lnRef idx="3">
            <a:schemeClr val="dk1"/>
          </a:lnRef>
          <a:fillRef idx="0">
            <a:schemeClr val="dk1"/>
          </a:fillRef>
          <a:effectRef idx="2">
            <a:schemeClr val="dk1"/>
          </a:effectRef>
          <a:fontRef idx="minor">
            <a:schemeClr val="tx1"/>
          </a:fontRef>
        </p:style>
      </p:cxnSp>
      <p:sp>
        <p:nvSpPr>
          <p:cNvPr id="187" name="TextBox 186">
            <a:extLst>
              <a:ext uri="{FF2B5EF4-FFF2-40B4-BE49-F238E27FC236}">
                <a16:creationId xmlns:a16="http://schemas.microsoft.com/office/drawing/2014/main" id="{B2E9C1E1-AE88-5003-B047-692210022A28}"/>
              </a:ext>
            </a:extLst>
          </p:cNvPr>
          <p:cNvSpPr txBox="1"/>
          <p:nvPr/>
        </p:nvSpPr>
        <p:spPr>
          <a:xfrm>
            <a:off x="1747296" y="999791"/>
            <a:ext cx="471607" cy="369332"/>
          </a:xfrm>
          <a:prstGeom prst="rect">
            <a:avLst/>
          </a:prstGeom>
          <a:noFill/>
        </p:spPr>
        <p:txBody>
          <a:bodyPr wrap="square" rtlCol="0">
            <a:spAutoFit/>
          </a:bodyPr>
          <a:lstStyle/>
          <a:p>
            <a:r>
              <a:rPr lang="en-GB"/>
              <a:t>10</a:t>
            </a:r>
          </a:p>
        </p:txBody>
      </p:sp>
      <p:pic>
        <p:nvPicPr>
          <p:cNvPr id="189" name="Graphic 188" descr="Safe outline">
            <a:extLst>
              <a:ext uri="{FF2B5EF4-FFF2-40B4-BE49-F238E27FC236}">
                <a16:creationId xmlns:a16="http://schemas.microsoft.com/office/drawing/2014/main" id="{021D80C9-D164-E5E7-D028-7D5C35E06C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8641" y="1377339"/>
            <a:ext cx="447064" cy="447064"/>
          </a:xfrm>
          <a:prstGeom prst="rect">
            <a:avLst/>
          </a:prstGeom>
        </p:spPr>
      </p:pic>
      <p:sp>
        <p:nvSpPr>
          <p:cNvPr id="190" name="TextBox 189">
            <a:extLst>
              <a:ext uri="{FF2B5EF4-FFF2-40B4-BE49-F238E27FC236}">
                <a16:creationId xmlns:a16="http://schemas.microsoft.com/office/drawing/2014/main" id="{6F06F659-2EB7-225F-6190-A38AE63F19A0}"/>
              </a:ext>
            </a:extLst>
          </p:cNvPr>
          <p:cNvSpPr txBox="1"/>
          <p:nvPr/>
        </p:nvSpPr>
        <p:spPr>
          <a:xfrm>
            <a:off x="1764306" y="1409491"/>
            <a:ext cx="471607" cy="369332"/>
          </a:xfrm>
          <a:prstGeom prst="rect">
            <a:avLst/>
          </a:prstGeom>
          <a:noFill/>
        </p:spPr>
        <p:txBody>
          <a:bodyPr wrap="square" rtlCol="0">
            <a:spAutoFit/>
          </a:bodyPr>
          <a:lstStyle/>
          <a:p>
            <a:r>
              <a:rPr lang="en-GB"/>
              <a:t>20</a:t>
            </a:r>
          </a:p>
        </p:txBody>
      </p:sp>
      <p:pic>
        <p:nvPicPr>
          <p:cNvPr id="191" name="Picture 4" descr="Tezos Crypto Logo PNG Images - PNG All">
            <a:extLst>
              <a:ext uri="{FF2B5EF4-FFF2-40B4-BE49-F238E27FC236}">
                <a16:creationId xmlns:a16="http://schemas.microsoft.com/office/drawing/2014/main" id="{9B23E112-EEE4-BAEE-D15F-23B7150EF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816" y="2634920"/>
            <a:ext cx="359478" cy="359478"/>
          </a:xfrm>
          <a:prstGeom prst="rect">
            <a:avLst/>
          </a:prstGeom>
          <a:noFill/>
          <a:extLst>
            <a:ext uri="{909E8E84-426E-40DD-AFC4-6F175D3DCCD1}">
              <a14:hiddenFill xmlns:a14="http://schemas.microsoft.com/office/drawing/2010/main">
                <a:solidFill>
                  <a:srgbClr val="FFFFFF"/>
                </a:solidFill>
              </a14:hiddenFill>
            </a:ext>
          </a:extLst>
        </p:spPr>
      </p:pic>
      <p:sp>
        <p:nvSpPr>
          <p:cNvPr id="192" name="TextBox 191">
            <a:extLst>
              <a:ext uri="{FF2B5EF4-FFF2-40B4-BE49-F238E27FC236}">
                <a16:creationId xmlns:a16="http://schemas.microsoft.com/office/drawing/2014/main" id="{F870AA3C-33E9-F0F9-DA39-D814F4258499}"/>
              </a:ext>
            </a:extLst>
          </p:cNvPr>
          <p:cNvSpPr txBox="1"/>
          <p:nvPr/>
        </p:nvSpPr>
        <p:spPr>
          <a:xfrm>
            <a:off x="1661450" y="2632847"/>
            <a:ext cx="471607" cy="369332"/>
          </a:xfrm>
          <a:prstGeom prst="rect">
            <a:avLst/>
          </a:prstGeom>
          <a:noFill/>
        </p:spPr>
        <p:txBody>
          <a:bodyPr wrap="square" rtlCol="0">
            <a:spAutoFit/>
          </a:bodyPr>
          <a:lstStyle/>
          <a:p>
            <a:r>
              <a:rPr lang="en-GB"/>
              <a:t>10</a:t>
            </a:r>
          </a:p>
        </p:txBody>
      </p:sp>
      <p:pic>
        <p:nvPicPr>
          <p:cNvPr id="193" name="Graphic 192" descr="Safe outline">
            <a:extLst>
              <a:ext uri="{FF2B5EF4-FFF2-40B4-BE49-F238E27FC236}">
                <a16:creationId xmlns:a16="http://schemas.microsoft.com/office/drawing/2014/main" id="{896E7DF4-D019-75F9-BF92-8029A58564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2061" y="2987691"/>
            <a:ext cx="447064" cy="447064"/>
          </a:xfrm>
          <a:prstGeom prst="rect">
            <a:avLst/>
          </a:prstGeom>
        </p:spPr>
      </p:pic>
      <p:sp>
        <p:nvSpPr>
          <p:cNvPr id="194" name="TextBox 193">
            <a:extLst>
              <a:ext uri="{FF2B5EF4-FFF2-40B4-BE49-F238E27FC236}">
                <a16:creationId xmlns:a16="http://schemas.microsoft.com/office/drawing/2014/main" id="{43A60A56-F1DD-467D-4241-A1BD522B8A1B}"/>
              </a:ext>
            </a:extLst>
          </p:cNvPr>
          <p:cNvSpPr txBox="1"/>
          <p:nvPr/>
        </p:nvSpPr>
        <p:spPr>
          <a:xfrm>
            <a:off x="1673256" y="3016770"/>
            <a:ext cx="471607" cy="369332"/>
          </a:xfrm>
          <a:prstGeom prst="rect">
            <a:avLst/>
          </a:prstGeom>
          <a:noFill/>
        </p:spPr>
        <p:txBody>
          <a:bodyPr wrap="square" rtlCol="0">
            <a:spAutoFit/>
          </a:bodyPr>
          <a:lstStyle/>
          <a:p>
            <a:r>
              <a:rPr lang="en-GB"/>
              <a:t>20</a:t>
            </a:r>
          </a:p>
        </p:txBody>
      </p:sp>
      <p:pic>
        <p:nvPicPr>
          <p:cNvPr id="195" name="Graphic 194" descr="User with solid fill">
            <a:extLst>
              <a:ext uri="{FF2B5EF4-FFF2-40B4-BE49-F238E27FC236}">
                <a16:creationId xmlns:a16="http://schemas.microsoft.com/office/drawing/2014/main" id="{7723DEE9-B5D2-6775-BE0C-D5AE4E86A8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764" y="1888748"/>
            <a:ext cx="757509" cy="757509"/>
          </a:xfrm>
          <a:prstGeom prst="rect">
            <a:avLst/>
          </a:prstGeom>
        </p:spPr>
      </p:pic>
      <p:pic>
        <p:nvPicPr>
          <p:cNvPr id="197" name="Graphic 196" descr="User with solid fill">
            <a:extLst>
              <a:ext uri="{FF2B5EF4-FFF2-40B4-BE49-F238E27FC236}">
                <a16:creationId xmlns:a16="http://schemas.microsoft.com/office/drawing/2014/main" id="{445444F0-7A74-45D0-89F9-CAB7FEFD2E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764" y="3518273"/>
            <a:ext cx="757509" cy="757509"/>
          </a:xfrm>
          <a:prstGeom prst="rect">
            <a:avLst/>
          </a:prstGeom>
        </p:spPr>
      </p:pic>
      <p:pic>
        <p:nvPicPr>
          <p:cNvPr id="198" name="Graphic 197" descr="User with solid fill">
            <a:extLst>
              <a:ext uri="{FF2B5EF4-FFF2-40B4-BE49-F238E27FC236}">
                <a16:creationId xmlns:a16="http://schemas.microsoft.com/office/drawing/2014/main" id="{DB2A8102-BB43-D4CF-65DA-A65C926978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9235" y="5013159"/>
            <a:ext cx="757509" cy="757509"/>
          </a:xfrm>
          <a:prstGeom prst="rect">
            <a:avLst/>
          </a:prstGeom>
        </p:spPr>
      </p:pic>
      <p:pic>
        <p:nvPicPr>
          <p:cNvPr id="199" name="Picture 4" descr="Tezos Crypto Logo PNG Images - PNG All">
            <a:extLst>
              <a:ext uri="{FF2B5EF4-FFF2-40B4-BE49-F238E27FC236}">
                <a16:creationId xmlns:a16="http://schemas.microsoft.com/office/drawing/2014/main" id="{DD9C94C0-0F1B-C868-64E6-E97364F49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990" y="4184343"/>
            <a:ext cx="359478" cy="359478"/>
          </a:xfrm>
          <a:prstGeom prst="rect">
            <a:avLst/>
          </a:prstGeom>
          <a:noFill/>
          <a:extLst>
            <a:ext uri="{909E8E84-426E-40DD-AFC4-6F175D3DCCD1}">
              <a14:hiddenFill xmlns:a14="http://schemas.microsoft.com/office/drawing/2010/main">
                <a:solidFill>
                  <a:srgbClr val="FFFFFF"/>
                </a:solidFill>
              </a14:hiddenFill>
            </a:ext>
          </a:extLst>
        </p:spPr>
      </p:pic>
      <p:sp>
        <p:nvSpPr>
          <p:cNvPr id="200" name="TextBox 199">
            <a:extLst>
              <a:ext uri="{FF2B5EF4-FFF2-40B4-BE49-F238E27FC236}">
                <a16:creationId xmlns:a16="http://schemas.microsoft.com/office/drawing/2014/main" id="{0C7F8221-F378-292E-5B1C-18C7544DB55C}"/>
              </a:ext>
            </a:extLst>
          </p:cNvPr>
          <p:cNvSpPr txBox="1"/>
          <p:nvPr/>
        </p:nvSpPr>
        <p:spPr>
          <a:xfrm>
            <a:off x="1628624" y="4182270"/>
            <a:ext cx="471607" cy="369332"/>
          </a:xfrm>
          <a:prstGeom prst="rect">
            <a:avLst/>
          </a:prstGeom>
          <a:noFill/>
        </p:spPr>
        <p:txBody>
          <a:bodyPr wrap="square" rtlCol="0">
            <a:spAutoFit/>
          </a:bodyPr>
          <a:lstStyle/>
          <a:p>
            <a:r>
              <a:rPr lang="en-GB"/>
              <a:t>10</a:t>
            </a:r>
          </a:p>
        </p:txBody>
      </p:sp>
      <p:pic>
        <p:nvPicPr>
          <p:cNvPr id="201" name="Graphic 200" descr="Safe outline">
            <a:extLst>
              <a:ext uri="{FF2B5EF4-FFF2-40B4-BE49-F238E27FC236}">
                <a16:creationId xmlns:a16="http://schemas.microsoft.com/office/drawing/2014/main" id="{B3B1EC74-9978-0678-FB54-9A9E444FC2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9235" y="4537114"/>
            <a:ext cx="447064" cy="447064"/>
          </a:xfrm>
          <a:prstGeom prst="rect">
            <a:avLst/>
          </a:prstGeom>
        </p:spPr>
      </p:pic>
      <p:sp>
        <p:nvSpPr>
          <p:cNvPr id="202" name="TextBox 201">
            <a:extLst>
              <a:ext uri="{FF2B5EF4-FFF2-40B4-BE49-F238E27FC236}">
                <a16:creationId xmlns:a16="http://schemas.microsoft.com/office/drawing/2014/main" id="{B5F1F03A-77E9-762D-5F7F-49F7B199936A}"/>
              </a:ext>
            </a:extLst>
          </p:cNvPr>
          <p:cNvSpPr txBox="1"/>
          <p:nvPr/>
        </p:nvSpPr>
        <p:spPr>
          <a:xfrm>
            <a:off x="1640430" y="4566193"/>
            <a:ext cx="471607" cy="369332"/>
          </a:xfrm>
          <a:prstGeom prst="rect">
            <a:avLst/>
          </a:prstGeom>
          <a:noFill/>
        </p:spPr>
        <p:txBody>
          <a:bodyPr wrap="square" rtlCol="0">
            <a:spAutoFit/>
          </a:bodyPr>
          <a:lstStyle/>
          <a:p>
            <a:r>
              <a:rPr lang="en-GB"/>
              <a:t>20</a:t>
            </a:r>
          </a:p>
        </p:txBody>
      </p:sp>
      <p:pic>
        <p:nvPicPr>
          <p:cNvPr id="203" name="Picture 4" descr="Tezos Crypto Logo PNG Images - PNG All">
            <a:extLst>
              <a:ext uri="{FF2B5EF4-FFF2-40B4-BE49-F238E27FC236}">
                <a16:creationId xmlns:a16="http://schemas.microsoft.com/office/drawing/2014/main" id="{F930050B-B39A-BF02-99B3-AB629AC4F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486" y="5684268"/>
            <a:ext cx="359478" cy="359478"/>
          </a:xfrm>
          <a:prstGeom prst="rect">
            <a:avLst/>
          </a:prstGeom>
          <a:noFill/>
          <a:extLst>
            <a:ext uri="{909E8E84-426E-40DD-AFC4-6F175D3DCCD1}">
              <a14:hiddenFill xmlns:a14="http://schemas.microsoft.com/office/drawing/2010/main">
                <a:solidFill>
                  <a:srgbClr val="FFFFFF"/>
                </a:solidFill>
              </a14:hiddenFill>
            </a:ext>
          </a:extLst>
        </p:spPr>
      </p:pic>
      <p:sp>
        <p:nvSpPr>
          <p:cNvPr id="204" name="TextBox 203">
            <a:extLst>
              <a:ext uri="{FF2B5EF4-FFF2-40B4-BE49-F238E27FC236}">
                <a16:creationId xmlns:a16="http://schemas.microsoft.com/office/drawing/2014/main" id="{ED12A2F4-FBB1-B730-40AF-E7B1B9271AF1}"/>
              </a:ext>
            </a:extLst>
          </p:cNvPr>
          <p:cNvSpPr txBox="1"/>
          <p:nvPr/>
        </p:nvSpPr>
        <p:spPr>
          <a:xfrm>
            <a:off x="1593120" y="5682195"/>
            <a:ext cx="471607" cy="369332"/>
          </a:xfrm>
          <a:prstGeom prst="rect">
            <a:avLst/>
          </a:prstGeom>
          <a:noFill/>
        </p:spPr>
        <p:txBody>
          <a:bodyPr wrap="square" rtlCol="0">
            <a:spAutoFit/>
          </a:bodyPr>
          <a:lstStyle/>
          <a:p>
            <a:r>
              <a:rPr lang="en-GB"/>
              <a:t>10</a:t>
            </a:r>
          </a:p>
        </p:txBody>
      </p:sp>
      <p:pic>
        <p:nvPicPr>
          <p:cNvPr id="205" name="Graphic 204" descr="Safe outline">
            <a:extLst>
              <a:ext uri="{FF2B5EF4-FFF2-40B4-BE49-F238E27FC236}">
                <a16:creationId xmlns:a16="http://schemas.microsoft.com/office/drawing/2014/main" id="{8623DA7B-F1A5-99C2-9816-E6363A9B54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3731" y="6037039"/>
            <a:ext cx="447064" cy="447064"/>
          </a:xfrm>
          <a:prstGeom prst="rect">
            <a:avLst/>
          </a:prstGeom>
        </p:spPr>
      </p:pic>
      <p:sp>
        <p:nvSpPr>
          <p:cNvPr id="206" name="TextBox 205">
            <a:extLst>
              <a:ext uri="{FF2B5EF4-FFF2-40B4-BE49-F238E27FC236}">
                <a16:creationId xmlns:a16="http://schemas.microsoft.com/office/drawing/2014/main" id="{9F111265-4EE0-715C-2E3C-AEAB953BDBDB}"/>
              </a:ext>
            </a:extLst>
          </p:cNvPr>
          <p:cNvSpPr txBox="1"/>
          <p:nvPr/>
        </p:nvSpPr>
        <p:spPr>
          <a:xfrm>
            <a:off x="1604926" y="6066118"/>
            <a:ext cx="471607" cy="369332"/>
          </a:xfrm>
          <a:prstGeom prst="rect">
            <a:avLst/>
          </a:prstGeom>
          <a:noFill/>
        </p:spPr>
        <p:txBody>
          <a:bodyPr wrap="square" rtlCol="0">
            <a:spAutoFit/>
          </a:bodyPr>
          <a:lstStyle/>
          <a:p>
            <a:r>
              <a:rPr lang="en-GB"/>
              <a:t>20</a:t>
            </a:r>
          </a:p>
        </p:txBody>
      </p:sp>
      <p:sp>
        <p:nvSpPr>
          <p:cNvPr id="213" name="TextBox 212">
            <a:extLst>
              <a:ext uri="{FF2B5EF4-FFF2-40B4-BE49-F238E27FC236}">
                <a16:creationId xmlns:a16="http://schemas.microsoft.com/office/drawing/2014/main" id="{649A76B6-A2B2-E873-7207-0787E07C2417}"/>
              </a:ext>
            </a:extLst>
          </p:cNvPr>
          <p:cNvSpPr txBox="1"/>
          <p:nvPr/>
        </p:nvSpPr>
        <p:spPr>
          <a:xfrm>
            <a:off x="1926466" y="2276925"/>
            <a:ext cx="332142" cy="369332"/>
          </a:xfrm>
          <a:prstGeom prst="rect">
            <a:avLst/>
          </a:prstGeom>
          <a:noFill/>
        </p:spPr>
        <p:txBody>
          <a:bodyPr wrap="none" rtlCol="0">
            <a:spAutoFit/>
          </a:bodyPr>
          <a:lstStyle/>
          <a:p>
            <a:r>
              <a:rPr lang="en-GB"/>
              <a:t>B</a:t>
            </a:r>
          </a:p>
        </p:txBody>
      </p:sp>
      <p:sp>
        <p:nvSpPr>
          <p:cNvPr id="214" name="TextBox 213">
            <a:extLst>
              <a:ext uri="{FF2B5EF4-FFF2-40B4-BE49-F238E27FC236}">
                <a16:creationId xmlns:a16="http://schemas.microsoft.com/office/drawing/2014/main" id="{84D6DE3A-B5E1-CA75-85AC-50F85580F48E}"/>
              </a:ext>
            </a:extLst>
          </p:cNvPr>
          <p:cNvSpPr txBox="1"/>
          <p:nvPr/>
        </p:nvSpPr>
        <p:spPr>
          <a:xfrm>
            <a:off x="1942749" y="716784"/>
            <a:ext cx="346570" cy="369332"/>
          </a:xfrm>
          <a:prstGeom prst="rect">
            <a:avLst/>
          </a:prstGeom>
          <a:noFill/>
        </p:spPr>
        <p:txBody>
          <a:bodyPr wrap="none" rtlCol="0">
            <a:spAutoFit/>
          </a:bodyPr>
          <a:lstStyle/>
          <a:p>
            <a:r>
              <a:rPr lang="en-GB"/>
              <a:t>A</a:t>
            </a:r>
          </a:p>
        </p:txBody>
      </p:sp>
      <p:sp>
        <p:nvSpPr>
          <p:cNvPr id="215" name="TextBox 214">
            <a:extLst>
              <a:ext uri="{FF2B5EF4-FFF2-40B4-BE49-F238E27FC236}">
                <a16:creationId xmlns:a16="http://schemas.microsoft.com/office/drawing/2014/main" id="{B869D8BE-188C-B6B9-8ADD-E14D1442478B}"/>
              </a:ext>
            </a:extLst>
          </p:cNvPr>
          <p:cNvSpPr txBox="1"/>
          <p:nvPr/>
        </p:nvSpPr>
        <p:spPr>
          <a:xfrm>
            <a:off x="1916848" y="3956081"/>
            <a:ext cx="351378" cy="369332"/>
          </a:xfrm>
          <a:prstGeom prst="rect">
            <a:avLst/>
          </a:prstGeom>
          <a:noFill/>
        </p:spPr>
        <p:txBody>
          <a:bodyPr wrap="none" rtlCol="0">
            <a:spAutoFit/>
          </a:bodyPr>
          <a:lstStyle/>
          <a:p>
            <a:r>
              <a:rPr lang="en-GB"/>
              <a:t>C</a:t>
            </a:r>
          </a:p>
        </p:txBody>
      </p:sp>
      <p:sp>
        <p:nvSpPr>
          <p:cNvPr id="216" name="TextBox 215">
            <a:extLst>
              <a:ext uri="{FF2B5EF4-FFF2-40B4-BE49-F238E27FC236}">
                <a16:creationId xmlns:a16="http://schemas.microsoft.com/office/drawing/2014/main" id="{931A4BC2-919E-2795-D847-7449D5332195}"/>
              </a:ext>
            </a:extLst>
          </p:cNvPr>
          <p:cNvSpPr txBox="1"/>
          <p:nvPr/>
        </p:nvSpPr>
        <p:spPr>
          <a:xfrm>
            <a:off x="1921749" y="5439643"/>
            <a:ext cx="359394" cy="369332"/>
          </a:xfrm>
          <a:prstGeom prst="rect">
            <a:avLst/>
          </a:prstGeom>
          <a:noFill/>
        </p:spPr>
        <p:txBody>
          <a:bodyPr wrap="none" rtlCol="0">
            <a:spAutoFit/>
          </a:bodyPr>
          <a:lstStyle/>
          <a:p>
            <a:r>
              <a:rPr lang="en-GB"/>
              <a:t>D</a:t>
            </a:r>
          </a:p>
        </p:txBody>
      </p:sp>
      <p:pic>
        <p:nvPicPr>
          <p:cNvPr id="218" name="Graphic 217" descr="User Crown Male with solid fill">
            <a:extLst>
              <a:ext uri="{FF2B5EF4-FFF2-40B4-BE49-F238E27FC236}">
                <a16:creationId xmlns:a16="http://schemas.microsoft.com/office/drawing/2014/main" id="{0FA21110-C91B-B592-B292-D0CB00574E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79129" y="2556944"/>
            <a:ext cx="914400" cy="914400"/>
          </a:xfrm>
          <a:prstGeom prst="rect">
            <a:avLst/>
          </a:prstGeom>
        </p:spPr>
      </p:pic>
      <p:sp>
        <p:nvSpPr>
          <p:cNvPr id="219" name="TextBox 218">
            <a:extLst>
              <a:ext uri="{FF2B5EF4-FFF2-40B4-BE49-F238E27FC236}">
                <a16:creationId xmlns:a16="http://schemas.microsoft.com/office/drawing/2014/main" id="{932C766E-C558-9153-D70E-5B96D829F6A4}"/>
              </a:ext>
            </a:extLst>
          </p:cNvPr>
          <p:cNvSpPr txBox="1"/>
          <p:nvPr/>
        </p:nvSpPr>
        <p:spPr>
          <a:xfrm>
            <a:off x="2520946" y="418923"/>
            <a:ext cx="346570" cy="369332"/>
          </a:xfrm>
          <a:prstGeom prst="rect">
            <a:avLst/>
          </a:prstGeom>
          <a:noFill/>
        </p:spPr>
        <p:txBody>
          <a:bodyPr wrap="none" rtlCol="0">
            <a:spAutoFit/>
          </a:bodyPr>
          <a:lstStyle/>
          <a:p>
            <a:r>
              <a:rPr lang="en-GB"/>
              <a:t>A</a:t>
            </a:r>
          </a:p>
        </p:txBody>
      </p:sp>
      <p:sp>
        <p:nvSpPr>
          <p:cNvPr id="220" name="TextBox 219">
            <a:extLst>
              <a:ext uri="{FF2B5EF4-FFF2-40B4-BE49-F238E27FC236}">
                <a16:creationId xmlns:a16="http://schemas.microsoft.com/office/drawing/2014/main" id="{851C3CFE-26DD-D403-0A9F-10060703A9E3}"/>
              </a:ext>
            </a:extLst>
          </p:cNvPr>
          <p:cNvSpPr txBox="1"/>
          <p:nvPr/>
        </p:nvSpPr>
        <p:spPr>
          <a:xfrm>
            <a:off x="2579942" y="2360746"/>
            <a:ext cx="332142" cy="369332"/>
          </a:xfrm>
          <a:prstGeom prst="rect">
            <a:avLst/>
          </a:prstGeom>
          <a:noFill/>
        </p:spPr>
        <p:txBody>
          <a:bodyPr wrap="none" rtlCol="0">
            <a:spAutoFit/>
          </a:bodyPr>
          <a:lstStyle/>
          <a:p>
            <a:r>
              <a:rPr lang="en-GB"/>
              <a:t>B</a:t>
            </a:r>
          </a:p>
        </p:txBody>
      </p:sp>
      <p:sp>
        <p:nvSpPr>
          <p:cNvPr id="221" name="TextBox 220">
            <a:extLst>
              <a:ext uri="{FF2B5EF4-FFF2-40B4-BE49-F238E27FC236}">
                <a16:creationId xmlns:a16="http://schemas.microsoft.com/office/drawing/2014/main" id="{5592616D-E2A1-4945-2EC3-D72C2F17D6B6}"/>
              </a:ext>
            </a:extLst>
          </p:cNvPr>
          <p:cNvSpPr txBox="1"/>
          <p:nvPr/>
        </p:nvSpPr>
        <p:spPr>
          <a:xfrm>
            <a:off x="2513979" y="3761756"/>
            <a:ext cx="351378" cy="369332"/>
          </a:xfrm>
          <a:prstGeom prst="rect">
            <a:avLst/>
          </a:prstGeom>
          <a:noFill/>
        </p:spPr>
        <p:txBody>
          <a:bodyPr wrap="none" rtlCol="0">
            <a:spAutoFit/>
          </a:bodyPr>
          <a:lstStyle/>
          <a:p>
            <a:r>
              <a:rPr lang="en-GB"/>
              <a:t>C</a:t>
            </a:r>
          </a:p>
        </p:txBody>
      </p:sp>
      <p:sp>
        <p:nvSpPr>
          <p:cNvPr id="222" name="TextBox 221">
            <a:extLst>
              <a:ext uri="{FF2B5EF4-FFF2-40B4-BE49-F238E27FC236}">
                <a16:creationId xmlns:a16="http://schemas.microsoft.com/office/drawing/2014/main" id="{D827C86C-90D6-2211-22C4-C194A9646FAE}"/>
              </a:ext>
            </a:extLst>
          </p:cNvPr>
          <p:cNvSpPr txBox="1"/>
          <p:nvPr/>
        </p:nvSpPr>
        <p:spPr>
          <a:xfrm>
            <a:off x="2533705" y="5513391"/>
            <a:ext cx="351378" cy="369332"/>
          </a:xfrm>
          <a:prstGeom prst="rect">
            <a:avLst/>
          </a:prstGeom>
          <a:noFill/>
        </p:spPr>
        <p:txBody>
          <a:bodyPr wrap="none" rtlCol="0">
            <a:spAutoFit/>
          </a:bodyPr>
          <a:lstStyle/>
          <a:p>
            <a:r>
              <a:rPr lang="en-GB"/>
              <a:t>C</a:t>
            </a:r>
          </a:p>
        </p:txBody>
      </p:sp>
      <p:sp>
        <p:nvSpPr>
          <p:cNvPr id="223" name="TextBox 222">
            <a:extLst>
              <a:ext uri="{FF2B5EF4-FFF2-40B4-BE49-F238E27FC236}">
                <a16:creationId xmlns:a16="http://schemas.microsoft.com/office/drawing/2014/main" id="{5A32F43F-D7C8-1124-18CC-55A765086C23}"/>
              </a:ext>
            </a:extLst>
          </p:cNvPr>
          <p:cNvSpPr txBox="1"/>
          <p:nvPr/>
        </p:nvSpPr>
        <p:spPr>
          <a:xfrm>
            <a:off x="3734750" y="4730822"/>
            <a:ext cx="351378" cy="369332"/>
          </a:xfrm>
          <a:prstGeom prst="rect">
            <a:avLst/>
          </a:prstGeom>
          <a:noFill/>
        </p:spPr>
        <p:txBody>
          <a:bodyPr wrap="none" rtlCol="0">
            <a:spAutoFit/>
          </a:bodyPr>
          <a:lstStyle/>
          <a:p>
            <a:r>
              <a:rPr lang="en-GB"/>
              <a:t>C</a:t>
            </a:r>
          </a:p>
        </p:txBody>
      </p:sp>
      <p:sp>
        <p:nvSpPr>
          <p:cNvPr id="224" name="TextBox 223">
            <a:extLst>
              <a:ext uri="{FF2B5EF4-FFF2-40B4-BE49-F238E27FC236}">
                <a16:creationId xmlns:a16="http://schemas.microsoft.com/office/drawing/2014/main" id="{E92475FA-1118-B634-D2B8-85D2A025D348}"/>
              </a:ext>
            </a:extLst>
          </p:cNvPr>
          <p:cNvSpPr txBox="1"/>
          <p:nvPr/>
        </p:nvSpPr>
        <p:spPr>
          <a:xfrm>
            <a:off x="3587776" y="1146990"/>
            <a:ext cx="433514" cy="369332"/>
          </a:xfrm>
          <a:prstGeom prst="rect">
            <a:avLst/>
          </a:prstGeom>
          <a:noFill/>
        </p:spPr>
        <p:txBody>
          <a:bodyPr wrap="square" rtlCol="0">
            <a:spAutoFit/>
          </a:bodyPr>
          <a:lstStyle/>
          <a:p>
            <a:r>
              <a:rPr lang="en-GB">
                <a:solidFill>
                  <a:srgbClr val="FF0000"/>
                </a:solidFill>
              </a:rPr>
              <a:t>A</a:t>
            </a:r>
          </a:p>
        </p:txBody>
      </p:sp>
      <p:sp>
        <p:nvSpPr>
          <p:cNvPr id="225" name="TextBox 224">
            <a:extLst>
              <a:ext uri="{FF2B5EF4-FFF2-40B4-BE49-F238E27FC236}">
                <a16:creationId xmlns:a16="http://schemas.microsoft.com/office/drawing/2014/main" id="{716E957E-98A6-2B69-A888-4D7F3F7CEAA9}"/>
              </a:ext>
            </a:extLst>
          </p:cNvPr>
          <p:cNvSpPr txBox="1"/>
          <p:nvPr/>
        </p:nvSpPr>
        <p:spPr>
          <a:xfrm>
            <a:off x="4537490" y="2896179"/>
            <a:ext cx="440897" cy="369332"/>
          </a:xfrm>
          <a:prstGeom prst="rect">
            <a:avLst/>
          </a:prstGeom>
          <a:noFill/>
        </p:spPr>
        <p:txBody>
          <a:bodyPr wrap="square" rtlCol="0">
            <a:spAutoFit/>
          </a:bodyPr>
          <a:lstStyle/>
          <a:p>
            <a:r>
              <a:rPr lang="en-GB"/>
              <a:t>C</a:t>
            </a:r>
          </a:p>
        </p:txBody>
      </p:sp>
      <p:sp>
        <p:nvSpPr>
          <p:cNvPr id="226" name="TextBox 225">
            <a:extLst>
              <a:ext uri="{FF2B5EF4-FFF2-40B4-BE49-F238E27FC236}">
                <a16:creationId xmlns:a16="http://schemas.microsoft.com/office/drawing/2014/main" id="{9C79312E-98BB-9C59-D173-9141274A90C1}"/>
              </a:ext>
            </a:extLst>
          </p:cNvPr>
          <p:cNvSpPr txBox="1"/>
          <p:nvPr/>
        </p:nvSpPr>
        <p:spPr>
          <a:xfrm>
            <a:off x="4543604" y="3366062"/>
            <a:ext cx="440897" cy="369332"/>
          </a:xfrm>
          <a:prstGeom prst="rect">
            <a:avLst/>
          </a:prstGeom>
          <a:noFill/>
        </p:spPr>
        <p:txBody>
          <a:bodyPr wrap="square" rtlCol="0">
            <a:spAutoFit/>
          </a:bodyPr>
          <a:lstStyle/>
          <a:p>
            <a:r>
              <a:rPr lang="en-GB"/>
              <a:t>C</a:t>
            </a:r>
          </a:p>
        </p:txBody>
      </p:sp>
      <p:sp>
        <p:nvSpPr>
          <p:cNvPr id="227" name="TextBox 226">
            <a:extLst>
              <a:ext uri="{FF2B5EF4-FFF2-40B4-BE49-F238E27FC236}">
                <a16:creationId xmlns:a16="http://schemas.microsoft.com/office/drawing/2014/main" id="{5A086BEB-F65E-90EB-25CE-41666EA7576A}"/>
              </a:ext>
            </a:extLst>
          </p:cNvPr>
          <p:cNvSpPr txBox="1"/>
          <p:nvPr/>
        </p:nvSpPr>
        <p:spPr>
          <a:xfrm>
            <a:off x="8050167" y="3203880"/>
            <a:ext cx="440897" cy="369332"/>
          </a:xfrm>
          <a:prstGeom prst="rect">
            <a:avLst/>
          </a:prstGeom>
          <a:noFill/>
        </p:spPr>
        <p:txBody>
          <a:bodyPr wrap="square" rtlCol="0">
            <a:spAutoFit/>
          </a:bodyPr>
          <a:lstStyle/>
          <a:p>
            <a:r>
              <a:rPr lang="en-GB"/>
              <a:t>C</a:t>
            </a:r>
          </a:p>
        </p:txBody>
      </p:sp>
      <p:cxnSp>
        <p:nvCxnSpPr>
          <p:cNvPr id="231" name="Connector: Elbow 230">
            <a:extLst>
              <a:ext uri="{FF2B5EF4-FFF2-40B4-BE49-F238E27FC236}">
                <a16:creationId xmlns:a16="http://schemas.microsoft.com/office/drawing/2014/main" id="{C3E0AF5A-0D59-AD76-9AB8-925F01831082}"/>
              </a:ext>
            </a:extLst>
          </p:cNvPr>
          <p:cNvCxnSpPr>
            <a:cxnSpLocks/>
          </p:cNvCxnSpPr>
          <p:nvPr/>
        </p:nvCxnSpPr>
        <p:spPr>
          <a:xfrm flipV="1">
            <a:off x="1258079" y="327066"/>
            <a:ext cx="3162678" cy="2894228"/>
          </a:xfrm>
          <a:prstGeom prst="bentConnector3">
            <a:avLst>
              <a:gd name="adj1" fmla="val -10836"/>
            </a:avLst>
          </a:prstGeom>
          <a:ln>
            <a:tailEnd type="triangle"/>
          </a:ln>
        </p:spPr>
        <p:style>
          <a:lnRef idx="3">
            <a:schemeClr val="dk1"/>
          </a:lnRef>
          <a:fillRef idx="0">
            <a:schemeClr val="dk1"/>
          </a:fillRef>
          <a:effectRef idx="2">
            <a:schemeClr val="dk1"/>
          </a:effectRef>
          <a:fontRef idx="minor">
            <a:schemeClr val="tx1"/>
          </a:fontRef>
        </p:style>
      </p:cxnSp>
      <p:pic>
        <p:nvPicPr>
          <p:cNvPr id="233" name="Graphic 232" descr="Safe outline">
            <a:extLst>
              <a:ext uri="{FF2B5EF4-FFF2-40B4-BE49-F238E27FC236}">
                <a16:creationId xmlns:a16="http://schemas.microsoft.com/office/drawing/2014/main" id="{CC73F1C5-B479-8AE1-0E98-EB5CECCB05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284" y="952212"/>
            <a:ext cx="447064" cy="447064"/>
          </a:xfrm>
          <a:prstGeom prst="rect">
            <a:avLst/>
          </a:prstGeom>
        </p:spPr>
      </p:pic>
      <p:sp>
        <p:nvSpPr>
          <p:cNvPr id="234" name="TextBox 233">
            <a:extLst>
              <a:ext uri="{FF2B5EF4-FFF2-40B4-BE49-F238E27FC236}">
                <a16:creationId xmlns:a16="http://schemas.microsoft.com/office/drawing/2014/main" id="{EC21CB02-0494-C15F-AB1B-7607AB37A613}"/>
              </a:ext>
            </a:extLst>
          </p:cNvPr>
          <p:cNvSpPr txBox="1"/>
          <p:nvPr/>
        </p:nvSpPr>
        <p:spPr>
          <a:xfrm>
            <a:off x="4951266" y="989954"/>
            <a:ext cx="471607" cy="369332"/>
          </a:xfrm>
          <a:prstGeom prst="rect">
            <a:avLst/>
          </a:prstGeom>
          <a:noFill/>
        </p:spPr>
        <p:txBody>
          <a:bodyPr wrap="square" rtlCol="0">
            <a:spAutoFit/>
          </a:bodyPr>
          <a:lstStyle/>
          <a:p>
            <a:r>
              <a:rPr lang="en-GB"/>
              <a:t>50</a:t>
            </a:r>
          </a:p>
        </p:txBody>
      </p:sp>
      <p:pic>
        <p:nvPicPr>
          <p:cNvPr id="236" name="Graphic 235" descr="Office worker male with solid fill">
            <a:extLst>
              <a:ext uri="{FF2B5EF4-FFF2-40B4-BE49-F238E27FC236}">
                <a16:creationId xmlns:a16="http://schemas.microsoft.com/office/drawing/2014/main" id="{2974C2BD-6C56-E8D0-D990-B2DD2BE0EC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3183" y="43834"/>
            <a:ext cx="914400" cy="914400"/>
          </a:xfrm>
          <a:prstGeom prst="rect">
            <a:avLst/>
          </a:prstGeom>
        </p:spPr>
      </p:pic>
      <p:cxnSp>
        <p:nvCxnSpPr>
          <p:cNvPr id="243" name="Straight Arrow Connector 242">
            <a:extLst>
              <a:ext uri="{FF2B5EF4-FFF2-40B4-BE49-F238E27FC236}">
                <a16:creationId xmlns:a16="http://schemas.microsoft.com/office/drawing/2014/main" id="{1457DC60-AEFD-B375-ADBB-6CF7A1F03A79}"/>
              </a:ext>
            </a:extLst>
          </p:cNvPr>
          <p:cNvCxnSpPr>
            <a:cxnSpLocks/>
          </p:cNvCxnSpPr>
          <p:nvPr/>
        </p:nvCxnSpPr>
        <p:spPr>
          <a:xfrm flipH="1">
            <a:off x="3902637" y="696398"/>
            <a:ext cx="558310" cy="5126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C368805D-2ABF-B887-3F84-3050C1430BC2}"/>
              </a:ext>
            </a:extLst>
          </p:cNvPr>
          <p:cNvSpPr txBox="1"/>
          <p:nvPr/>
        </p:nvSpPr>
        <p:spPr>
          <a:xfrm>
            <a:off x="2129971" y="1241465"/>
            <a:ext cx="1022562" cy="646331"/>
          </a:xfrm>
          <a:prstGeom prst="rect">
            <a:avLst/>
          </a:prstGeom>
          <a:noFill/>
        </p:spPr>
        <p:txBody>
          <a:bodyPr wrap="square" rtlCol="0">
            <a:spAutoFit/>
          </a:bodyPr>
          <a:lstStyle/>
          <a:p>
            <a:pPr algn="ctr"/>
            <a:r>
              <a:rPr lang="en-GB">
                <a:solidFill>
                  <a:schemeClr val="accent5"/>
                </a:solidFill>
              </a:rPr>
              <a:t>Bracket 1</a:t>
            </a:r>
          </a:p>
        </p:txBody>
      </p:sp>
      <p:sp>
        <p:nvSpPr>
          <p:cNvPr id="246" name="TextBox 245">
            <a:extLst>
              <a:ext uri="{FF2B5EF4-FFF2-40B4-BE49-F238E27FC236}">
                <a16:creationId xmlns:a16="http://schemas.microsoft.com/office/drawing/2014/main" id="{683AAC19-A43A-2A67-AAEB-7C50E2276D20}"/>
              </a:ext>
            </a:extLst>
          </p:cNvPr>
          <p:cNvSpPr txBox="1"/>
          <p:nvPr/>
        </p:nvSpPr>
        <p:spPr>
          <a:xfrm>
            <a:off x="2148620" y="4536774"/>
            <a:ext cx="1022562" cy="646331"/>
          </a:xfrm>
          <a:prstGeom prst="rect">
            <a:avLst/>
          </a:prstGeom>
          <a:noFill/>
        </p:spPr>
        <p:txBody>
          <a:bodyPr wrap="square" rtlCol="0">
            <a:spAutoFit/>
          </a:bodyPr>
          <a:lstStyle/>
          <a:p>
            <a:pPr algn="ctr"/>
            <a:r>
              <a:rPr lang="en-GB">
                <a:solidFill>
                  <a:schemeClr val="accent5"/>
                </a:solidFill>
              </a:rPr>
              <a:t>Bracket 2</a:t>
            </a:r>
          </a:p>
        </p:txBody>
      </p:sp>
      <p:sp>
        <p:nvSpPr>
          <p:cNvPr id="247" name="TextBox 246">
            <a:extLst>
              <a:ext uri="{FF2B5EF4-FFF2-40B4-BE49-F238E27FC236}">
                <a16:creationId xmlns:a16="http://schemas.microsoft.com/office/drawing/2014/main" id="{41B2E6C8-7480-3EB3-4517-EB71FAD9F12A}"/>
              </a:ext>
            </a:extLst>
          </p:cNvPr>
          <p:cNvSpPr txBox="1"/>
          <p:nvPr/>
        </p:nvSpPr>
        <p:spPr>
          <a:xfrm>
            <a:off x="304374" y="1494477"/>
            <a:ext cx="619249" cy="369332"/>
          </a:xfrm>
          <a:prstGeom prst="rect">
            <a:avLst/>
          </a:prstGeom>
          <a:noFill/>
        </p:spPr>
        <p:txBody>
          <a:bodyPr wrap="square" rtlCol="0">
            <a:spAutoFit/>
          </a:bodyPr>
          <a:lstStyle/>
          <a:p>
            <a:r>
              <a:rPr lang="en-GB"/>
              <a:t>+20</a:t>
            </a:r>
          </a:p>
        </p:txBody>
      </p:sp>
      <p:pic>
        <p:nvPicPr>
          <p:cNvPr id="248" name="Picture 4" descr="Tezos Crypto Logo PNG Images - PNG All">
            <a:extLst>
              <a:ext uri="{FF2B5EF4-FFF2-40B4-BE49-F238E27FC236}">
                <a16:creationId xmlns:a16="http://schemas.microsoft.com/office/drawing/2014/main" id="{0839C26C-6320-9C14-BB67-37991D56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74" y="1162752"/>
            <a:ext cx="359478" cy="359478"/>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4" descr="Tezos Crypto Logo PNG Images - PNG All">
            <a:extLst>
              <a:ext uri="{FF2B5EF4-FFF2-40B4-BE49-F238E27FC236}">
                <a16:creationId xmlns:a16="http://schemas.microsoft.com/office/drawing/2014/main" id="{1C00440A-7B60-EADA-9877-8C3F7825E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274" y="3401874"/>
            <a:ext cx="359478" cy="359478"/>
          </a:xfrm>
          <a:prstGeom prst="rect">
            <a:avLst/>
          </a:prstGeom>
          <a:noFill/>
          <a:extLst>
            <a:ext uri="{909E8E84-426E-40DD-AFC4-6F175D3DCCD1}">
              <a14:hiddenFill xmlns:a14="http://schemas.microsoft.com/office/drawing/2010/main">
                <a:solidFill>
                  <a:srgbClr val="FFFFFF"/>
                </a:solidFill>
              </a14:hiddenFill>
            </a:ext>
          </a:extLst>
        </p:spPr>
      </p:pic>
      <p:sp>
        <p:nvSpPr>
          <p:cNvPr id="250" name="TextBox 249">
            <a:extLst>
              <a:ext uri="{FF2B5EF4-FFF2-40B4-BE49-F238E27FC236}">
                <a16:creationId xmlns:a16="http://schemas.microsoft.com/office/drawing/2014/main" id="{5BC36077-A559-4CB9-B99D-A324A20A4283}"/>
              </a:ext>
            </a:extLst>
          </p:cNvPr>
          <p:cNvSpPr txBox="1"/>
          <p:nvPr/>
        </p:nvSpPr>
        <p:spPr>
          <a:xfrm>
            <a:off x="7705304" y="3405671"/>
            <a:ext cx="651412" cy="369332"/>
          </a:xfrm>
          <a:prstGeom prst="rect">
            <a:avLst/>
          </a:prstGeom>
          <a:noFill/>
        </p:spPr>
        <p:txBody>
          <a:bodyPr wrap="square" rtlCol="0">
            <a:spAutoFit/>
          </a:bodyPr>
          <a:lstStyle/>
          <a:p>
            <a:r>
              <a:rPr lang="en-GB"/>
              <a:t>+40</a:t>
            </a:r>
          </a:p>
        </p:txBody>
      </p:sp>
      <p:pic>
        <p:nvPicPr>
          <p:cNvPr id="251" name="Graphic 250" descr="Safe outline">
            <a:extLst>
              <a:ext uri="{FF2B5EF4-FFF2-40B4-BE49-F238E27FC236}">
                <a16:creationId xmlns:a16="http://schemas.microsoft.com/office/drawing/2014/main" id="{09ED2C6F-FE49-C2FB-E9CD-CC7B035169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6749" y="3742498"/>
            <a:ext cx="447064" cy="447064"/>
          </a:xfrm>
          <a:prstGeom prst="rect">
            <a:avLst/>
          </a:prstGeom>
        </p:spPr>
      </p:pic>
      <p:sp>
        <p:nvSpPr>
          <p:cNvPr id="252" name="TextBox 251">
            <a:extLst>
              <a:ext uri="{FF2B5EF4-FFF2-40B4-BE49-F238E27FC236}">
                <a16:creationId xmlns:a16="http://schemas.microsoft.com/office/drawing/2014/main" id="{A74D3308-4BC2-6C7A-A4DA-3A06B42B5B9E}"/>
              </a:ext>
            </a:extLst>
          </p:cNvPr>
          <p:cNvSpPr txBox="1"/>
          <p:nvPr/>
        </p:nvSpPr>
        <p:spPr>
          <a:xfrm>
            <a:off x="7774912" y="3776993"/>
            <a:ext cx="471607" cy="369332"/>
          </a:xfrm>
          <a:prstGeom prst="rect">
            <a:avLst/>
          </a:prstGeom>
          <a:noFill/>
        </p:spPr>
        <p:txBody>
          <a:bodyPr wrap="square" rtlCol="0">
            <a:spAutoFit/>
          </a:bodyPr>
          <a:lstStyle/>
          <a:p>
            <a:r>
              <a:rPr lang="en-GB"/>
              <a:t>20</a:t>
            </a:r>
          </a:p>
        </p:txBody>
      </p:sp>
      <p:pic>
        <p:nvPicPr>
          <p:cNvPr id="253" name="Graphic 252" descr="Office worker male with solid fill">
            <a:extLst>
              <a:ext uri="{FF2B5EF4-FFF2-40B4-BE49-F238E27FC236}">
                <a16:creationId xmlns:a16="http://schemas.microsoft.com/office/drawing/2014/main" id="{716C071A-B5EB-F3A5-E420-8AC9A1C77E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30803" y="81202"/>
            <a:ext cx="914400" cy="914400"/>
          </a:xfrm>
          <a:prstGeom prst="rect">
            <a:avLst/>
          </a:prstGeom>
        </p:spPr>
      </p:pic>
      <p:pic>
        <p:nvPicPr>
          <p:cNvPr id="254" name="Graphic 253" descr="Safe outline">
            <a:extLst>
              <a:ext uri="{FF2B5EF4-FFF2-40B4-BE49-F238E27FC236}">
                <a16:creationId xmlns:a16="http://schemas.microsoft.com/office/drawing/2014/main" id="{9CF29073-126F-6685-549C-2B432828C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47" y="951147"/>
            <a:ext cx="447064" cy="447064"/>
          </a:xfrm>
          <a:prstGeom prst="rect">
            <a:avLst/>
          </a:prstGeom>
        </p:spPr>
      </p:pic>
      <p:sp>
        <p:nvSpPr>
          <p:cNvPr id="255" name="TextBox 254">
            <a:extLst>
              <a:ext uri="{FF2B5EF4-FFF2-40B4-BE49-F238E27FC236}">
                <a16:creationId xmlns:a16="http://schemas.microsoft.com/office/drawing/2014/main" id="{CB429AE2-BD46-E0E3-9FD4-770518263742}"/>
              </a:ext>
            </a:extLst>
          </p:cNvPr>
          <p:cNvSpPr txBox="1"/>
          <p:nvPr/>
        </p:nvSpPr>
        <p:spPr>
          <a:xfrm>
            <a:off x="6644815" y="982589"/>
            <a:ext cx="596201" cy="369332"/>
          </a:xfrm>
          <a:prstGeom prst="rect">
            <a:avLst/>
          </a:prstGeom>
          <a:noFill/>
        </p:spPr>
        <p:txBody>
          <a:bodyPr wrap="square" rtlCol="0">
            <a:spAutoFit/>
          </a:bodyPr>
          <a:lstStyle/>
          <a:p>
            <a:r>
              <a:rPr lang="en-GB"/>
              <a:t>100</a:t>
            </a:r>
          </a:p>
        </p:txBody>
      </p:sp>
      <p:cxnSp>
        <p:nvCxnSpPr>
          <p:cNvPr id="263" name="Straight Arrow Connector 262">
            <a:extLst>
              <a:ext uri="{FF2B5EF4-FFF2-40B4-BE49-F238E27FC236}">
                <a16:creationId xmlns:a16="http://schemas.microsoft.com/office/drawing/2014/main" id="{C6F83566-D12B-C705-858A-70B79D6AFDAC}"/>
              </a:ext>
            </a:extLst>
          </p:cNvPr>
          <p:cNvCxnSpPr/>
          <p:nvPr/>
        </p:nvCxnSpPr>
        <p:spPr>
          <a:xfrm flipH="1">
            <a:off x="5322498" y="635000"/>
            <a:ext cx="86079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4" name="TextBox 263">
            <a:extLst>
              <a:ext uri="{FF2B5EF4-FFF2-40B4-BE49-F238E27FC236}">
                <a16:creationId xmlns:a16="http://schemas.microsoft.com/office/drawing/2014/main" id="{E3FDBC06-8570-9D95-99B0-687558564C47}"/>
              </a:ext>
            </a:extLst>
          </p:cNvPr>
          <p:cNvSpPr txBox="1"/>
          <p:nvPr/>
        </p:nvSpPr>
        <p:spPr>
          <a:xfrm>
            <a:off x="5248609" y="295266"/>
            <a:ext cx="1195229" cy="369332"/>
          </a:xfrm>
          <a:prstGeom prst="rect">
            <a:avLst/>
          </a:prstGeom>
          <a:noFill/>
        </p:spPr>
        <p:txBody>
          <a:bodyPr wrap="square" rtlCol="0">
            <a:spAutoFit/>
          </a:bodyPr>
          <a:lstStyle/>
          <a:p>
            <a:r>
              <a:rPr lang="en-GB"/>
              <a:t>Validate</a:t>
            </a:r>
          </a:p>
        </p:txBody>
      </p:sp>
      <p:sp>
        <p:nvSpPr>
          <p:cNvPr id="265" name="TextBox 264">
            <a:extLst>
              <a:ext uri="{FF2B5EF4-FFF2-40B4-BE49-F238E27FC236}">
                <a16:creationId xmlns:a16="http://schemas.microsoft.com/office/drawing/2014/main" id="{35F3EE59-2B84-1B1D-6BC2-7BEAB6D99961}"/>
              </a:ext>
            </a:extLst>
          </p:cNvPr>
          <p:cNvSpPr txBox="1"/>
          <p:nvPr/>
        </p:nvSpPr>
        <p:spPr>
          <a:xfrm>
            <a:off x="5106012" y="739317"/>
            <a:ext cx="202247" cy="261610"/>
          </a:xfrm>
          <a:prstGeom prst="rect">
            <a:avLst/>
          </a:prstGeom>
          <a:noFill/>
        </p:spPr>
        <p:txBody>
          <a:bodyPr wrap="square" rtlCol="0">
            <a:spAutoFit/>
          </a:bodyPr>
          <a:lstStyle/>
          <a:p>
            <a:r>
              <a:rPr lang="en-GB" sz="1100">
                <a:solidFill>
                  <a:srgbClr val="FF0000"/>
                </a:solidFill>
              </a:rPr>
              <a:t>1</a:t>
            </a:r>
          </a:p>
        </p:txBody>
      </p:sp>
      <p:sp>
        <p:nvSpPr>
          <p:cNvPr id="266" name="TextBox 265">
            <a:extLst>
              <a:ext uri="{FF2B5EF4-FFF2-40B4-BE49-F238E27FC236}">
                <a16:creationId xmlns:a16="http://schemas.microsoft.com/office/drawing/2014/main" id="{1886C9D5-62DC-96E9-F6ED-24D46E9C8CB3}"/>
              </a:ext>
            </a:extLst>
          </p:cNvPr>
          <p:cNvSpPr txBox="1"/>
          <p:nvPr/>
        </p:nvSpPr>
        <p:spPr>
          <a:xfrm>
            <a:off x="7027569" y="777381"/>
            <a:ext cx="202247" cy="261610"/>
          </a:xfrm>
          <a:prstGeom prst="rect">
            <a:avLst/>
          </a:prstGeom>
          <a:noFill/>
        </p:spPr>
        <p:txBody>
          <a:bodyPr wrap="square" rtlCol="0">
            <a:spAutoFit/>
          </a:bodyPr>
          <a:lstStyle/>
          <a:p>
            <a:r>
              <a:rPr lang="en-GB" sz="1100">
                <a:solidFill>
                  <a:srgbClr val="FF0000"/>
                </a:solidFill>
              </a:rPr>
              <a:t>2</a:t>
            </a:r>
          </a:p>
        </p:txBody>
      </p:sp>
      <p:pic>
        <p:nvPicPr>
          <p:cNvPr id="268" name="Graphic 267" descr="Badge Tick with solid fill">
            <a:extLst>
              <a:ext uri="{FF2B5EF4-FFF2-40B4-BE49-F238E27FC236}">
                <a16:creationId xmlns:a16="http://schemas.microsoft.com/office/drawing/2014/main" id="{5C990C9B-D657-625E-57BD-8E56881BFC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50477" y="647359"/>
            <a:ext cx="457200" cy="457200"/>
          </a:xfrm>
          <a:prstGeom prst="rect">
            <a:avLst/>
          </a:prstGeom>
        </p:spPr>
      </p:pic>
      <p:pic>
        <p:nvPicPr>
          <p:cNvPr id="269" name="Graphic 268" descr="Office worker male with solid fill">
            <a:extLst>
              <a:ext uri="{FF2B5EF4-FFF2-40B4-BE49-F238E27FC236}">
                <a16:creationId xmlns:a16="http://schemas.microsoft.com/office/drawing/2014/main" id="{52E2A7F5-4306-AA0A-7E1D-CDAF1D693E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81459" y="99339"/>
            <a:ext cx="914400" cy="914400"/>
          </a:xfrm>
          <a:prstGeom prst="rect">
            <a:avLst/>
          </a:prstGeom>
        </p:spPr>
      </p:pic>
      <p:pic>
        <p:nvPicPr>
          <p:cNvPr id="270" name="Graphic 269" descr="Safe outline">
            <a:extLst>
              <a:ext uri="{FF2B5EF4-FFF2-40B4-BE49-F238E27FC236}">
                <a16:creationId xmlns:a16="http://schemas.microsoft.com/office/drawing/2014/main" id="{255DDA5E-1533-35BE-AB8B-7483B576C9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4303" y="969284"/>
            <a:ext cx="447064" cy="447064"/>
          </a:xfrm>
          <a:prstGeom prst="rect">
            <a:avLst/>
          </a:prstGeom>
        </p:spPr>
      </p:pic>
      <p:sp>
        <p:nvSpPr>
          <p:cNvPr id="271" name="TextBox 270">
            <a:extLst>
              <a:ext uri="{FF2B5EF4-FFF2-40B4-BE49-F238E27FC236}">
                <a16:creationId xmlns:a16="http://schemas.microsoft.com/office/drawing/2014/main" id="{D4DC3DF7-3FE6-E148-5CD7-D918A90038F2}"/>
              </a:ext>
            </a:extLst>
          </p:cNvPr>
          <p:cNvSpPr txBox="1"/>
          <p:nvPr/>
        </p:nvSpPr>
        <p:spPr>
          <a:xfrm>
            <a:off x="8632285" y="1007026"/>
            <a:ext cx="596201" cy="369332"/>
          </a:xfrm>
          <a:prstGeom prst="rect">
            <a:avLst/>
          </a:prstGeom>
          <a:noFill/>
        </p:spPr>
        <p:txBody>
          <a:bodyPr wrap="square" rtlCol="0">
            <a:spAutoFit/>
          </a:bodyPr>
          <a:lstStyle/>
          <a:p>
            <a:r>
              <a:rPr lang="en-GB"/>
              <a:t>200</a:t>
            </a:r>
          </a:p>
        </p:txBody>
      </p:sp>
      <p:cxnSp>
        <p:nvCxnSpPr>
          <p:cNvPr id="272" name="Straight Arrow Connector 271">
            <a:extLst>
              <a:ext uri="{FF2B5EF4-FFF2-40B4-BE49-F238E27FC236}">
                <a16:creationId xmlns:a16="http://schemas.microsoft.com/office/drawing/2014/main" id="{918621E2-4ACF-6A51-40B6-66EF34A60DCF}"/>
              </a:ext>
            </a:extLst>
          </p:cNvPr>
          <p:cNvCxnSpPr/>
          <p:nvPr/>
        </p:nvCxnSpPr>
        <p:spPr>
          <a:xfrm flipH="1">
            <a:off x="7273154" y="653137"/>
            <a:ext cx="86079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9C803CC1-F815-F5E3-D9BB-79A49A8CEDE4}"/>
              </a:ext>
            </a:extLst>
          </p:cNvPr>
          <p:cNvSpPr txBox="1"/>
          <p:nvPr/>
        </p:nvSpPr>
        <p:spPr>
          <a:xfrm>
            <a:off x="7199265" y="313403"/>
            <a:ext cx="1195229" cy="369332"/>
          </a:xfrm>
          <a:prstGeom prst="rect">
            <a:avLst/>
          </a:prstGeom>
          <a:noFill/>
        </p:spPr>
        <p:txBody>
          <a:bodyPr wrap="square" rtlCol="0">
            <a:spAutoFit/>
          </a:bodyPr>
          <a:lstStyle/>
          <a:p>
            <a:r>
              <a:rPr lang="en-GB"/>
              <a:t>Validate</a:t>
            </a:r>
          </a:p>
        </p:txBody>
      </p:sp>
      <p:sp>
        <p:nvSpPr>
          <p:cNvPr id="274" name="TextBox 273">
            <a:extLst>
              <a:ext uri="{FF2B5EF4-FFF2-40B4-BE49-F238E27FC236}">
                <a16:creationId xmlns:a16="http://schemas.microsoft.com/office/drawing/2014/main" id="{19448C11-DB8D-1F19-DD97-88C9D301B9F2}"/>
              </a:ext>
            </a:extLst>
          </p:cNvPr>
          <p:cNvSpPr txBox="1"/>
          <p:nvPr/>
        </p:nvSpPr>
        <p:spPr>
          <a:xfrm>
            <a:off x="8978225" y="795518"/>
            <a:ext cx="202247" cy="261610"/>
          </a:xfrm>
          <a:prstGeom prst="rect">
            <a:avLst/>
          </a:prstGeom>
          <a:noFill/>
        </p:spPr>
        <p:txBody>
          <a:bodyPr wrap="square" rtlCol="0">
            <a:spAutoFit/>
          </a:bodyPr>
          <a:lstStyle/>
          <a:p>
            <a:r>
              <a:rPr lang="en-GB" sz="1100">
                <a:solidFill>
                  <a:srgbClr val="FF0000"/>
                </a:solidFill>
              </a:rPr>
              <a:t>3</a:t>
            </a:r>
          </a:p>
        </p:txBody>
      </p:sp>
      <p:pic>
        <p:nvPicPr>
          <p:cNvPr id="275" name="Graphic 274" descr="Badge Tick with solid fill">
            <a:extLst>
              <a:ext uri="{FF2B5EF4-FFF2-40B4-BE49-F238E27FC236}">
                <a16:creationId xmlns:a16="http://schemas.microsoft.com/office/drawing/2014/main" id="{0EED2FDA-A031-E2A1-7120-F86A02C37D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01133" y="665496"/>
            <a:ext cx="457200" cy="457200"/>
          </a:xfrm>
          <a:prstGeom prst="rect">
            <a:avLst/>
          </a:prstGeom>
        </p:spPr>
      </p:pic>
      <p:pic>
        <p:nvPicPr>
          <p:cNvPr id="285" name="Graphic 284" descr="Contract with solid fill">
            <a:extLst>
              <a:ext uri="{FF2B5EF4-FFF2-40B4-BE49-F238E27FC236}">
                <a16:creationId xmlns:a16="http://schemas.microsoft.com/office/drawing/2014/main" id="{C84A048D-DDEF-3FF3-59B5-DC28F1A9DD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54827" y="2549846"/>
            <a:ext cx="1404205" cy="1404205"/>
          </a:xfrm>
          <a:prstGeom prst="rect">
            <a:avLst/>
          </a:prstGeom>
        </p:spPr>
      </p:pic>
      <p:cxnSp>
        <p:nvCxnSpPr>
          <p:cNvPr id="289" name="Straight Arrow Connector 288">
            <a:extLst>
              <a:ext uri="{FF2B5EF4-FFF2-40B4-BE49-F238E27FC236}">
                <a16:creationId xmlns:a16="http://schemas.microsoft.com/office/drawing/2014/main" id="{238112D0-A535-DD0E-84F8-C2C560E83B16}"/>
              </a:ext>
            </a:extLst>
          </p:cNvPr>
          <p:cNvCxnSpPr/>
          <p:nvPr/>
        </p:nvCxnSpPr>
        <p:spPr>
          <a:xfrm>
            <a:off x="6245684" y="3258388"/>
            <a:ext cx="109005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1" name="Straight Arrow Connector 290">
            <a:extLst>
              <a:ext uri="{FF2B5EF4-FFF2-40B4-BE49-F238E27FC236}">
                <a16:creationId xmlns:a16="http://schemas.microsoft.com/office/drawing/2014/main" id="{798F22D3-C92F-8D62-1AE0-8C0150326127}"/>
              </a:ext>
            </a:extLst>
          </p:cNvPr>
          <p:cNvCxnSpPr>
            <a:stCxn id="285" idx="2"/>
          </p:cNvCxnSpPr>
          <p:nvPr/>
        </p:nvCxnSpPr>
        <p:spPr>
          <a:xfrm>
            <a:off x="5756930" y="3954051"/>
            <a:ext cx="3790" cy="7767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92" name="Graphic 291" descr="Blockchain with solid fill">
            <a:extLst>
              <a:ext uri="{FF2B5EF4-FFF2-40B4-BE49-F238E27FC236}">
                <a16:creationId xmlns:a16="http://schemas.microsoft.com/office/drawing/2014/main" id="{4EACCE53-E72F-3313-5DDF-94BAA00A93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97192" y="4714551"/>
            <a:ext cx="1545771" cy="1545771"/>
          </a:xfrm>
          <a:prstGeom prst="rect">
            <a:avLst/>
          </a:prstGeom>
        </p:spPr>
      </p:pic>
      <p:sp>
        <p:nvSpPr>
          <p:cNvPr id="293" name="TextBox 292">
            <a:extLst>
              <a:ext uri="{FF2B5EF4-FFF2-40B4-BE49-F238E27FC236}">
                <a16:creationId xmlns:a16="http://schemas.microsoft.com/office/drawing/2014/main" id="{AF7016CC-5640-79F6-35A6-3C29849713B7}"/>
              </a:ext>
            </a:extLst>
          </p:cNvPr>
          <p:cNvSpPr txBox="1"/>
          <p:nvPr/>
        </p:nvSpPr>
        <p:spPr>
          <a:xfrm>
            <a:off x="6466030" y="2889411"/>
            <a:ext cx="665265" cy="369332"/>
          </a:xfrm>
          <a:prstGeom prst="rect">
            <a:avLst/>
          </a:prstGeom>
          <a:noFill/>
        </p:spPr>
        <p:txBody>
          <a:bodyPr wrap="square" rtlCol="0">
            <a:spAutoFit/>
          </a:bodyPr>
          <a:lstStyle/>
          <a:p>
            <a:r>
              <a:rPr lang="en-GB"/>
              <a:t>Pay</a:t>
            </a:r>
          </a:p>
        </p:txBody>
      </p:sp>
      <p:sp>
        <p:nvSpPr>
          <p:cNvPr id="294" name="TextBox 293">
            <a:extLst>
              <a:ext uri="{FF2B5EF4-FFF2-40B4-BE49-F238E27FC236}">
                <a16:creationId xmlns:a16="http://schemas.microsoft.com/office/drawing/2014/main" id="{F1302512-A46A-E4E1-287B-7D5BC3DF564D}"/>
              </a:ext>
            </a:extLst>
          </p:cNvPr>
          <p:cNvSpPr txBox="1"/>
          <p:nvPr/>
        </p:nvSpPr>
        <p:spPr>
          <a:xfrm>
            <a:off x="5621429" y="4022306"/>
            <a:ext cx="1212532" cy="646331"/>
          </a:xfrm>
          <a:prstGeom prst="rect">
            <a:avLst/>
          </a:prstGeom>
          <a:noFill/>
        </p:spPr>
        <p:txBody>
          <a:bodyPr wrap="square" rtlCol="0">
            <a:spAutoFit/>
          </a:bodyPr>
          <a:lstStyle/>
          <a:p>
            <a:pPr algn="ctr"/>
            <a:r>
              <a:rPr lang="en-GB"/>
              <a:t>Store Winner</a:t>
            </a:r>
          </a:p>
        </p:txBody>
      </p:sp>
      <p:sp>
        <p:nvSpPr>
          <p:cNvPr id="295" name="TextBox 294">
            <a:extLst>
              <a:ext uri="{FF2B5EF4-FFF2-40B4-BE49-F238E27FC236}">
                <a16:creationId xmlns:a16="http://schemas.microsoft.com/office/drawing/2014/main" id="{26DAAA93-8F6C-1D10-39AF-62F3E5750E9E}"/>
              </a:ext>
            </a:extLst>
          </p:cNvPr>
          <p:cNvSpPr txBox="1"/>
          <p:nvPr/>
        </p:nvSpPr>
        <p:spPr>
          <a:xfrm>
            <a:off x="8598943" y="1840232"/>
            <a:ext cx="3616182" cy="1477328"/>
          </a:xfrm>
          <a:prstGeom prst="rect">
            <a:avLst/>
          </a:prstGeom>
          <a:noFill/>
        </p:spPr>
        <p:txBody>
          <a:bodyPr wrap="square" rtlCol="0">
            <a:spAutoFit/>
          </a:bodyPr>
          <a:lstStyle/>
          <a:p>
            <a:r>
              <a:rPr lang="en-GB" sz="3000">
                <a:latin typeface="+mj-lt"/>
              </a:rPr>
              <a:t>Tournament validation/payment of winner </a:t>
            </a:r>
          </a:p>
        </p:txBody>
      </p:sp>
    </p:spTree>
    <p:extLst>
      <p:ext uri="{BB962C8B-B14F-4D97-AF65-F5344CB8AC3E}">
        <p14:creationId xmlns:p14="http://schemas.microsoft.com/office/powerpoint/2010/main" val="1655195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Rectangle 50">
            <a:extLst>
              <a:ext uri="{FF2B5EF4-FFF2-40B4-BE49-F238E27FC236}">
                <a16:creationId xmlns:a16="http://schemas.microsoft.com/office/drawing/2014/main" id="{90B4ACB0-2B52-48C2-9BC9-553BE735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96085" y="156685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6" name="Straight Connector 55">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81">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83">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C78D6E-97B6-665E-8376-9E764B2419EB}"/>
              </a:ext>
            </a:extLst>
          </p:cNvPr>
          <p:cNvSpPr>
            <a:spLocks noGrp="1"/>
          </p:cNvSpPr>
          <p:nvPr>
            <p:ph type="title"/>
          </p:nvPr>
        </p:nvSpPr>
        <p:spPr>
          <a:xfrm>
            <a:off x="457200" y="728907"/>
            <a:ext cx="4952999" cy="2244176"/>
          </a:xfrm>
        </p:spPr>
        <p:txBody>
          <a:bodyPr>
            <a:normAutofit/>
          </a:bodyPr>
          <a:lstStyle/>
          <a:p>
            <a:r>
              <a:rPr lang="en-GB">
                <a:solidFill>
                  <a:schemeClr val="tx2"/>
                </a:solidFill>
              </a:rPr>
              <a:t>Incentivising validators to not lie</a:t>
            </a:r>
          </a:p>
        </p:txBody>
      </p:sp>
      <p:sp>
        <p:nvSpPr>
          <p:cNvPr id="3" name="Content Placeholder 2">
            <a:extLst>
              <a:ext uri="{FF2B5EF4-FFF2-40B4-BE49-F238E27FC236}">
                <a16:creationId xmlns:a16="http://schemas.microsoft.com/office/drawing/2014/main" id="{D894AD4F-FD08-C4CE-8CF4-1C70E7B73A01}"/>
              </a:ext>
            </a:extLst>
          </p:cNvPr>
          <p:cNvSpPr>
            <a:spLocks noGrp="1"/>
          </p:cNvSpPr>
          <p:nvPr>
            <p:ph idx="1"/>
          </p:nvPr>
        </p:nvSpPr>
        <p:spPr>
          <a:xfrm>
            <a:off x="457200" y="3264832"/>
            <a:ext cx="4952999" cy="3009494"/>
          </a:xfrm>
        </p:spPr>
        <p:txBody>
          <a:bodyPr>
            <a:normAutofit fontScale="92500" lnSpcReduction="10000"/>
          </a:bodyPr>
          <a:lstStyle/>
          <a:p>
            <a:pPr marL="0" indent="0">
              <a:buNone/>
            </a:pPr>
            <a:r>
              <a:rPr lang="en-GB" sz="1800">
                <a:solidFill>
                  <a:schemeClr val="tx2"/>
                </a:solidFill>
              </a:rPr>
              <a:t>We used the same proof-of-stake model that apply to the user to also the validators themselves. We do this to make sure validators judgements are correct and to remove any reason for validators to fix a match. </a:t>
            </a:r>
          </a:p>
          <a:p>
            <a:pPr marL="0" indent="0">
              <a:buNone/>
            </a:pPr>
            <a:r>
              <a:rPr lang="en-GB" sz="1800">
                <a:solidFill>
                  <a:schemeClr val="tx2"/>
                </a:solidFill>
              </a:rPr>
              <a:t>We do so by making a validator make a deposit, as a stake, which will be returned to the validator if no bad acting is found.</a:t>
            </a:r>
          </a:p>
          <a:p>
            <a:pPr marL="0" indent="0">
              <a:buNone/>
            </a:pPr>
            <a:r>
              <a:rPr lang="en-GB" sz="1800">
                <a:solidFill>
                  <a:schemeClr val="tx2"/>
                </a:solidFill>
              </a:rPr>
              <a:t>When a validator judges a conflict fairly they are also rewarded, this comes from the liars deposit.</a:t>
            </a:r>
          </a:p>
        </p:txBody>
      </p:sp>
      <p:pic>
        <p:nvPicPr>
          <p:cNvPr id="12" name="Picture 4" descr="Person pressing button">
            <a:extLst>
              <a:ext uri="{FF2B5EF4-FFF2-40B4-BE49-F238E27FC236}">
                <a16:creationId xmlns:a16="http://schemas.microsoft.com/office/drawing/2014/main" id="{196DF041-DA54-7505-4D55-9ACBD234F737}"/>
              </a:ext>
            </a:extLst>
          </p:cNvPr>
          <p:cNvPicPr>
            <a:picLocks noChangeAspect="1"/>
          </p:cNvPicPr>
          <p:nvPr/>
        </p:nvPicPr>
        <p:blipFill rotWithShape="1">
          <a:blip r:embed="rId2"/>
          <a:srcRect l="19796" r="22820"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1513636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1" name="Rectangle 270">
            <a:extLst>
              <a:ext uri="{FF2B5EF4-FFF2-40B4-BE49-F238E27FC236}">
                <a16:creationId xmlns:a16="http://schemas.microsoft.com/office/drawing/2014/main" id="{8E7E1993-6448-42F8-8FB3-76104F45B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3" name="Rectangle 272">
            <a:extLst>
              <a:ext uri="{FF2B5EF4-FFF2-40B4-BE49-F238E27FC236}">
                <a16:creationId xmlns:a16="http://schemas.microsoft.com/office/drawing/2014/main" id="{BC3FA84C-8729-4FD0-B361-46AE04B43E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5" name="Right Triangle 274">
            <a:extLst>
              <a:ext uri="{FF2B5EF4-FFF2-40B4-BE49-F238E27FC236}">
                <a16:creationId xmlns:a16="http://schemas.microsoft.com/office/drawing/2014/main" id="{2391C84E-C2EA-44FC-A7D1-FAE3E2850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a:extLst>
              <a:ext uri="{FF2B5EF4-FFF2-40B4-BE49-F238E27FC236}">
                <a16:creationId xmlns:a16="http://schemas.microsoft.com/office/drawing/2014/main" id="{47B3131A-B518-43E5-A896-E9D654A48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68" name="Straight Connector 277">
              <a:extLst>
                <a:ext uri="{FF2B5EF4-FFF2-40B4-BE49-F238E27FC236}">
                  <a16:creationId xmlns:a16="http://schemas.microsoft.com/office/drawing/2014/main" id="{476355E6-7A00-4B30-A47B-80EF0D0D6B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7D0B06C-9FFD-42E8-B19F-062C248CD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79">
              <a:extLst>
                <a:ext uri="{FF2B5EF4-FFF2-40B4-BE49-F238E27FC236}">
                  <a16:creationId xmlns:a16="http://schemas.microsoft.com/office/drawing/2014/main" id="{95291278-5FDA-45C6-B93E-1FA6D9130B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80">
              <a:extLst>
                <a:ext uri="{FF2B5EF4-FFF2-40B4-BE49-F238E27FC236}">
                  <a16:creationId xmlns:a16="http://schemas.microsoft.com/office/drawing/2014/main" id="{FFF95DF7-BFEE-4791-A691-BAF693F38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81">
              <a:extLst>
                <a:ext uri="{FF2B5EF4-FFF2-40B4-BE49-F238E27FC236}">
                  <a16:creationId xmlns:a16="http://schemas.microsoft.com/office/drawing/2014/main" id="{C7C504F1-5AA9-45F5-9030-22533885AF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82">
              <a:extLst>
                <a:ext uri="{FF2B5EF4-FFF2-40B4-BE49-F238E27FC236}">
                  <a16:creationId xmlns:a16="http://schemas.microsoft.com/office/drawing/2014/main" id="{ED75999E-3496-4713-8046-AC17DB266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06B91000-D71E-40A8-AA8F-E9BB106A8C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9A9D188E-6FDB-47DE-A5FB-728E56BD04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D98C242-C677-4CF5-A189-52C3ADAFD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A9D7CD7F-137F-42DC-AFFA-52D9B8DF59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9E3C1C05-EF55-47B3-B1D8-5491163376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E6BE961-4385-4384-B028-D57AA88EF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F98288B9-9DC0-41DF-BDC2-329675E142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AA97B8C6-FF63-4B6A-913C-50CB2EB7BD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91">
              <a:extLst>
                <a:ext uri="{FF2B5EF4-FFF2-40B4-BE49-F238E27FC236}">
                  <a16:creationId xmlns:a16="http://schemas.microsoft.com/office/drawing/2014/main" id="{F3734427-CEE3-45F9-8CDE-7DC2897161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5443404-2D71-4E54-86D6-DB0D769AA4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C94E908-A14E-4E7A-B4FC-BB9D82FD0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E257B4-59EA-43CC-A20C-D2755D26B4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1037FBF-2F84-4578-9624-4E6D10766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26E3BDC-D7FC-4C7E-9F35-1D05C9D545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E39965B-216F-478B-8653-0F7B877C0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2116FC6-1CFC-4E87-8431-E7833BFB7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7829DA6-D97C-490E-BEEF-83832787DE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9495B6D3-A3B6-4636-A210-AFC128284F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2462476-3252-49A1-93CE-4FA22B830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3C18803-7708-483D-8CE3-0992784BB5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8B4024AE-5222-4804-AA42-E7A4C0B970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14FBE75-ECC4-4BB7-92B2-74D6CF6864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F7061C60-9F4E-4144-B974-AFB802AF4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8DAD8F4-6949-7A8A-CB27-BFC0FBD0D211}"/>
              </a:ext>
            </a:extLst>
          </p:cNvPr>
          <p:cNvSpPr>
            <a:spLocks noGrp="1"/>
          </p:cNvSpPr>
          <p:nvPr>
            <p:ph type="title"/>
          </p:nvPr>
        </p:nvSpPr>
        <p:spPr>
          <a:xfrm>
            <a:off x="1300369" y="721960"/>
            <a:ext cx="9037223" cy="1611710"/>
          </a:xfrm>
        </p:spPr>
        <p:txBody>
          <a:bodyPr>
            <a:normAutofit/>
          </a:bodyPr>
          <a:lstStyle/>
          <a:p>
            <a:r>
              <a:rPr lang="en-US">
                <a:solidFill>
                  <a:schemeClr val="tx2">
                    <a:alpha val="80000"/>
                  </a:schemeClr>
                </a:solidFill>
              </a:rPr>
              <a:t>How the validation process works</a:t>
            </a:r>
          </a:p>
        </p:txBody>
      </p:sp>
      <p:sp>
        <p:nvSpPr>
          <p:cNvPr id="307" name="Rectangle 307">
            <a:extLst>
              <a:ext uri="{FF2B5EF4-FFF2-40B4-BE49-F238E27FC236}">
                <a16:creationId xmlns:a16="http://schemas.microsoft.com/office/drawing/2014/main" id="{EB97ECD4-67DD-4166-9EC5-5D8834005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316" y="2403921"/>
            <a:ext cx="11806942" cy="38410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177" name="TextBox 7">
            <a:extLst>
              <a:ext uri="{FF2B5EF4-FFF2-40B4-BE49-F238E27FC236}">
                <a16:creationId xmlns:a16="http://schemas.microsoft.com/office/drawing/2014/main" id="{CB0AC08D-F9BA-31BA-E4CD-321D68442571}"/>
              </a:ext>
            </a:extLst>
          </p:cNvPr>
          <p:cNvGraphicFramePr/>
          <p:nvPr>
            <p:extLst>
              <p:ext uri="{D42A27DB-BD31-4B8C-83A1-F6EECF244321}">
                <p14:modId xmlns:p14="http://schemas.microsoft.com/office/powerpoint/2010/main" val="3462632695"/>
              </p:ext>
            </p:extLst>
          </p:nvPr>
        </p:nvGraphicFramePr>
        <p:xfrm>
          <a:off x="457200" y="2500757"/>
          <a:ext cx="10723563" cy="3676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6854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 name="Rectangle 1032">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99" name="Group 1034">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36" name="Straight Connector 1035">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200" name="Freeform: Shape 1065">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201" name="Freeform: Shape 1067">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202" name="Rectangle 1069">
            <a:extLst>
              <a:ext uri="{FF2B5EF4-FFF2-40B4-BE49-F238E27FC236}">
                <a16:creationId xmlns:a16="http://schemas.microsoft.com/office/drawing/2014/main" id="{DC4F0DF2-1EED-4581-B655-8C14C5BAB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03" name="Group 1071">
            <a:extLst>
              <a:ext uri="{FF2B5EF4-FFF2-40B4-BE49-F238E27FC236}">
                <a16:creationId xmlns:a16="http://schemas.microsoft.com/office/drawing/2014/main" id="{00BFC5BA-6DE6-44CA-ABB3-B3608F58C0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73" name="Straight Connector 1072">
              <a:extLst>
                <a:ext uri="{FF2B5EF4-FFF2-40B4-BE49-F238E27FC236}">
                  <a16:creationId xmlns:a16="http://schemas.microsoft.com/office/drawing/2014/main" id="{06656511-A030-4BD3-B325-1BB18F815B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C288CC28-AA87-4D27-96EF-0FFCD724F9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id="{85E4EED0-F089-45CF-93AD-B362A35368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26741D08-7088-4217-A44C-71AA51EB74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id="{05503FB3-BAAD-42C0-8EBA-5CDA10D2F9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E834AF4-3015-4DFE-9107-2D8A8C1DE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F5DF72A-DF3A-46F8-A252-EB9075F1DC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125FA523-17DE-4F0E-AD5D-46E16BE2EC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1" name="Straight Connector 1080">
              <a:extLst>
                <a:ext uri="{FF2B5EF4-FFF2-40B4-BE49-F238E27FC236}">
                  <a16:creationId xmlns:a16="http://schemas.microsoft.com/office/drawing/2014/main" id="{E8F81B53-3405-410E-B95B-5D3BF478EC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2" name="Straight Connector 1081">
              <a:extLst>
                <a:ext uri="{FF2B5EF4-FFF2-40B4-BE49-F238E27FC236}">
                  <a16:creationId xmlns:a16="http://schemas.microsoft.com/office/drawing/2014/main" id="{3020D03C-4244-490F-8F17-E4DC7E06E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9B546E31-ADB4-4DD3-97D0-D2CE65864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C54ECBE7-87BE-418C-84CB-2C97150E0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DCEAE0C6-BE06-4829-A726-C4B971DADB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165A106A-1280-46B8-BF3F-92B96089BE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A2FF9BB2-1860-41A2-BDB7-4B84B6B663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34F039B0-F4E2-4CEE-BB91-B488F5F5E0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CF37B5B6-7EB3-45F8-AEB1-E0BDD46A1F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DA43C65D-FC4F-4A94-A282-ED8E1A6C4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B920901A-BF5A-4C3B-A332-5D109BC1C8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FD346FF-7553-4C8C-AB82-B5D088B717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0F345494-DD47-4C04-8561-5119CAED9B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2E1A247E-68D6-4B2E-86F4-C700638B97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7B1D562A-57F9-43DF-8017-07335A77E7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0182C29E-C640-414F-AF33-00A361628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49C7892-2496-4688-B3A1-AA5A3A835D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0FE2C122-E284-413F-B53A-9D26F8EDC5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B1C98336-118A-47E3-AF37-8E4520535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0AF93011-FD27-4868-BCBA-9231F5C465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F0FC9123-238F-43D0-8CB7-E86E3C5965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204" name="Freeform: Shape 1102">
            <a:extLst>
              <a:ext uri="{FF2B5EF4-FFF2-40B4-BE49-F238E27FC236}">
                <a16:creationId xmlns:a16="http://schemas.microsoft.com/office/drawing/2014/main" id="{C81816BF-4EE2-4CE9-99A7-4F75A9168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1205" name="Group 1104">
            <a:extLst>
              <a:ext uri="{FF2B5EF4-FFF2-40B4-BE49-F238E27FC236}">
                <a16:creationId xmlns:a16="http://schemas.microsoft.com/office/drawing/2014/main" id="{88FCC076-1793-49D4-A8A1-873C7CCB2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06" name="Straight Connector 1105">
              <a:extLst>
                <a:ext uri="{FF2B5EF4-FFF2-40B4-BE49-F238E27FC236}">
                  <a16:creationId xmlns:a16="http://schemas.microsoft.com/office/drawing/2014/main" id="{A529D05F-B140-4D92-9E87-C3F0F281E3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7CEBE85D-0EDF-40A3-AE79-56B4F4DD1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BADB3876-0961-4778-9C1E-5ED919FE18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D31ECC70-1F06-4512-813E-25CC529EF4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22CA859-AA14-4974-B43C-E90849AC01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D7FB4066-EE5E-488F-80D9-3D0EDC3552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494ADAD6-5CA4-439F-ABCF-86BC0C4D6D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50F50FDC-FDD4-484B-A31D-811BEA3D5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7AF0100B-9CF4-4BB6-A807-C4CB17123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8721CF6D-5708-4E6A-971C-07774C1486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1F54838E-8781-4EBE-A17B-27E33F398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C41F26D3-B871-4E21-9004-D11EF96A12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531EA105-0F81-4105-ABD9-662C08BD0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4F247CA8-D22C-4FC6-8092-7CA85B3D1B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C65C7FD0-94F8-474C-921B-DE2055394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CA00FBC9-4B2B-4604-A291-0EDF9122B1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id="{2C505161-0F33-4BF2-B26E-5C354EC2B1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3" name="Straight Connector 1122">
              <a:extLst>
                <a:ext uri="{FF2B5EF4-FFF2-40B4-BE49-F238E27FC236}">
                  <a16:creationId xmlns:a16="http://schemas.microsoft.com/office/drawing/2014/main" id="{1CB375BD-F040-4D3C-95AF-74CC630B0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03FCF0DA-7EC1-4D00-8966-DD0269E5DD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id="{C3A40679-7185-439E-B23A-E902EE6278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6" name="Straight Connector 1125">
              <a:extLst>
                <a:ext uri="{FF2B5EF4-FFF2-40B4-BE49-F238E27FC236}">
                  <a16:creationId xmlns:a16="http://schemas.microsoft.com/office/drawing/2014/main" id="{6F9FA972-C678-4339-9B2F-BB98235C3B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A923882E-7639-4A11-B9F3-F0914D3107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8" name="Straight Connector 1127">
              <a:extLst>
                <a:ext uri="{FF2B5EF4-FFF2-40B4-BE49-F238E27FC236}">
                  <a16:creationId xmlns:a16="http://schemas.microsoft.com/office/drawing/2014/main" id="{5C1E82D7-7767-48C5-AEF1-1771C448F7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1D9B93F4-3298-40CA-A2E4-69BC0BCC91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2F39121C-5BEE-4CE8-8CC8-9C5CBF0828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16600740-557C-4C80-9CDC-FE7A56D754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30E50F3D-0F5E-4A5C-B02B-258D00C1E0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0F4520DB-3692-4FE7-A82C-223D24DEAA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AF9F4596-27D0-4999-8E68-55E591E24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206" name="Rectangle 1135">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07" name="Rectangle 1137">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08" name="Right Triangle 1139">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Flowchart: Document 1141">
            <a:extLst>
              <a:ext uri="{FF2B5EF4-FFF2-40B4-BE49-F238E27FC236}">
                <a16:creationId xmlns:a16="http://schemas.microsoft.com/office/drawing/2014/main" id="{41FB6F01-9581-4ED4-833E-048E9F3C8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400" y="914402"/>
            <a:ext cx="6858000" cy="5029201"/>
          </a:xfrm>
          <a:prstGeom prst="flowChartDocument">
            <a:avLst/>
          </a:pr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1210" name="Group 1143">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45" name="Straight Connector 1144">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8" name="Straight Connector 1167">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5F5B959-243F-B77B-DB74-45615B847EF7}"/>
              </a:ext>
            </a:extLst>
          </p:cNvPr>
          <p:cNvSpPr>
            <a:spLocks noGrp="1"/>
          </p:cNvSpPr>
          <p:nvPr>
            <p:ph type="title"/>
          </p:nvPr>
        </p:nvSpPr>
        <p:spPr>
          <a:xfrm>
            <a:off x="557668" y="2924984"/>
            <a:ext cx="5261858" cy="2232199"/>
          </a:xfrm>
        </p:spPr>
        <p:txBody>
          <a:bodyPr vert="horz" lIns="91440" tIns="45720" rIns="91440" bIns="45720" rtlCol="0" anchor="t">
            <a:normAutofit/>
          </a:bodyPr>
          <a:lstStyle/>
          <a:p>
            <a:r>
              <a:rPr lang="en-US" sz="5400">
                <a:solidFill>
                  <a:schemeClr val="tx2"/>
                </a:solidFill>
              </a:rPr>
              <a:t>Who are we?</a:t>
            </a:r>
          </a:p>
        </p:txBody>
      </p:sp>
      <p:pic>
        <p:nvPicPr>
          <p:cNvPr id="3" name="Picture 2" descr="A person wearing glasses&#10;&#10;Description automatically generated with medium confidence">
            <a:extLst>
              <a:ext uri="{FF2B5EF4-FFF2-40B4-BE49-F238E27FC236}">
                <a16:creationId xmlns:a16="http://schemas.microsoft.com/office/drawing/2014/main" id="{6A809102-FE8B-085C-9349-A1AED81134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525" b="15128"/>
          <a:stretch/>
        </p:blipFill>
        <p:spPr bwMode="auto">
          <a:xfrm>
            <a:off x="6422560" y="728907"/>
            <a:ext cx="2464011" cy="2643478"/>
          </a:xfrm>
          <a:prstGeom prst="rect">
            <a:avLst/>
          </a:pr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A person wearing glasses&#10;&#10;Description automatically generated with low confidence">
            <a:extLst>
              <a:ext uri="{FF2B5EF4-FFF2-40B4-BE49-F238E27FC236}">
                <a16:creationId xmlns:a16="http://schemas.microsoft.com/office/drawing/2014/main" id="{1D86C82F-83A5-3953-AE57-0691EC2AC3A4}"/>
              </a:ext>
            </a:extLst>
          </p:cNvPr>
          <p:cNvPicPr>
            <a:picLocks noChangeAspect="1" noChangeArrowheads="1"/>
          </p:cNvPicPr>
          <p:nvPr/>
        </p:nvPicPr>
        <p:blipFill>
          <a:blip r:embed="rId3"/>
          <a:srcRect t="14362" b="14362"/>
          <a:stretch/>
        </p:blipFill>
        <p:spPr bwMode="auto">
          <a:xfrm>
            <a:off x="9265709" y="728907"/>
            <a:ext cx="2642512" cy="2643478"/>
          </a:xfrm>
          <a:prstGeom prst="rect">
            <a:avLst/>
          </a:pr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3" descr="A person wearing glasses and a suit&#10;&#10;Description automatically generated with medium confidence">
            <a:extLst>
              <a:ext uri="{FF2B5EF4-FFF2-40B4-BE49-F238E27FC236}">
                <a16:creationId xmlns:a16="http://schemas.microsoft.com/office/drawing/2014/main" id="{834F1E35-B54F-16F7-DD2B-21727808E625}"/>
              </a:ext>
            </a:extLst>
          </p:cNvPr>
          <p:cNvPicPr>
            <a:picLocks noChangeAspect="1"/>
          </p:cNvPicPr>
          <p:nvPr/>
        </p:nvPicPr>
        <p:blipFill rotWithShape="1">
          <a:blip r:embed="rId4"/>
          <a:srcRect l="10383" t="-2" r="-502" b="25139"/>
          <a:stretch/>
        </p:blipFill>
        <p:spPr>
          <a:xfrm>
            <a:off x="6461247" y="3514857"/>
            <a:ext cx="2386637" cy="2643478"/>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1026" name="Picture 2" descr="Profile photo of Prannvat Singh">
            <a:extLst>
              <a:ext uri="{FF2B5EF4-FFF2-40B4-BE49-F238E27FC236}">
                <a16:creationId xmlns:a16="http://schemas.microsoft.com/office/drawing/2014/main" id="{1E9FAE8E-6C51-2F6D-792E-34DA2244C62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65229" y="3514857"/>
            <a:ext cx="2643478" cy="2643478"/>
          </a:xfrm>
          <a:prstGeom prst="rect">
            <a:avLst/>
          </a:pr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2D83079A-48A5-1DB8-E05E-CBB60BC3F13A}"/>
              </a:ext>
            </a:extLst>
          </p:cNvPr>
          <p:cNvSpPr txBox="1"/>
          <p:nvPr/>
        </p:nvSpPr>
        <p:spPr>
          <a:xfrm>
            <a:off x="6382271" y="338473"/>
            <a:ext cx="2504298" cy="369332"/>
          </a:xfrm>
          <a:prstGeom prst="rect">
            <a:avLst/>
          </a:prstGeom>
          <a:noFill/>
        </p:spPr>
        <p:txBody>
          <a:bodyPr wrap="square" rtlCol="0">
            <a:spAutoFit/>
          </a:bodyPr>
          <a:lstStyle/>
          <a:p>
            <a:pPr algn="ctr"/>
            <a:r>
              <a:rPr lang="en-GB"/>
              <a:t>Adil Hashlamon</a:t>
            </a:r>
          </a:p>
        </p:txBody>
      </p:sp>
      <p:sp>
        <p:nvSpPr>
          <p:cNvPr id="106" name="TextBox 105">
            <a:extLst>
              <a:ext uri="{FF2B5EF4-FFF2-40B4-BE49-F238E27FC236}">
                <a16:creationId xmlns:a16="http://schemas.microsoft.com/office/drawing/2014/main" id="{2EB70F70-D3D7-3FDB-8E71-9922E06D1AEE}"/>
              </a:ext>
            </a:extLst>
          </p:cNvPr>
          <p:cNvSpPr txBox="1"/>
          <p:nvPr/>
        </p:nvSpPr>
        <p:spPr>
          <a:xfrm>
            <a:off x="9340782" y="338473"/>
            <a:ext cx="2504298" cy="369332"/>
          </a:xfrm>
          <a:prstGeom prst="rect">
            <a:avLst/>
          </a:prstGeom>
          <a:noFill/>
        </p:spPr>
        <p:txBody>
          <a:bodyPr wrap="square" rtlCol="0">
            <a:spAutoFit/>
          </a:bodyPr>
          <a:lstStyle/>
          <a:p>
            <a:pPr algn="ctr"/>
            <a:r>
              <a:rPr lang="en-GB"/>
              <a:t>Hamzah Mohamed</a:t>
            </a:r>
          </a:p>
        </p:txBody>
      </p:sp>
      <p:sp>
        <p:nvSpPr>
          <p:cNvPr id="108" name="TextBox 107">
            <a:extLst>
              <a:ext uri="{FF2B5EF4-FFF2-40B4-BE49-F238E27FC236}">
                <a16:creationId xmlns:a16="http://schemas.microsoft.com/office/drawing/2014/main" id="{1AA0785F-3AB3-F94A-D81F-4E81520DA9D8}"/>
              </a:ext>
            </a:extLst>
          </p:cNvPr>
          <p:cNvSpPr txBox="1"/>
          <p:nvPr/>
        </p:nvSpPr>
        <p:spPr>
          <a:xfrm>
            <a:off x="6381684" y="6181028"/>
            <a:ext cx="2504298" cy="369332"/>
          </a:xfrm>
          <a:prstGeom prst="rect">
            <a:avLst/>
          </a:prstGeom>
          <a:noFill/>
        </p:spPr>
        <p:txBody>
          <a:bodyPr wrap="square" rtlCol="0">
            <a:spAutoFit/>
          </a:bodyPr>
          <a:lstStyle/>
          <a:p>
            <a:pPr algn="ctr"/>
            <a:r>
              <a:rPr lang="en-GB"/>
              <a:t>Subeen Regmi</a:t>
            </a:r>
          </a:p>
        </p:txBody>
      </p:sp>
      <p:sp>
        <p:nvSpPr>
          <p:cNvPr id="110" name="TextBox 109">
            <a:extLst>
              <a:ext uri="{FF2B5EF4-FFF2-40B4-BE49-F238E27FC236}">
                <a16:creationId xmlns:a16="http://schemas.microsoft.com/office/drawing/2014/main" id="{D04AA979-04C8-874C-4329-F11935298793}"/>
              </a:ext>
            </a:extLst>
          </p:cNvPr>
          <p:cNvSpPr txBox="1"/>
          <p:nvPr/>
        </p:nvSpPr>
        <p:spPr>
          <a:xfrm>
            <a:off x="9341987" y="6181028"/>
            <a:ext cx="2504298" cy="369332"/>
          </a:xfrm>
          <a:prstGeom prst="rect">
            <a:avLst/>
          </a:prstGeom>
          <a:noFill/>
        </p:spPr>
        <p:txBody>
          <a:bodyPr wrap="square" rtlCol="0">
            <a:spAutoFit/>
          </a:bodyPr>
          <a:lstStyle/>
          <a:p>
            <a:pPr algn="ctr"/>
            <a:r>
              <a:rPr lang="en-GB"/>
              <a:t>Prannvat Singh</a:t>
            </a:r>
          </a:p>
        </p:txBody>
      </p:sp>
    </p:spTree>
    <p:extLst>
      <p:ext uri="{BB962C8B-B14F-4D97-AF65-F5344CB8AC3E}">
        <p14:creationId xmlns:p14="http://schemas.microsoft.com/office/powerpoint/2010/main" val="189516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 name="Rectangle 36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67" name="Group 36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68" name="Straight Connector 36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98" name="Freeform: Shape 39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00" name="Freeform: Shape 39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02" name="Rectangle 401">
            <a:extLst>
              <a:ext uri="{FF2B5EF4-FFF2-40B4-BE49-F238E27FC236}">
                <a16:creationId xmlns:a16="http://schemas.microsoft.com/office/drawing/2014/main" id="{63F76E1C-FC69-44F6-935D-9FD6397B5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04" name="Group 403">
            <a:extLst>
              <a:ext uri="{FF2B5EF4-FFF2-40B4-BE49-F238E27FC236}">
                <a16:creationId xmlns:a16="http://schemas.microsoft.com/office/drawing/2014/main" id="{AB3C4E00-6B18-4CF8-9DC2-0216229675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05" name="Straight Connector 404">
              <a:extLst>
                <a:ext uri="{FF2B5EF4-FFF2-40B4-BE49-F238E27FC236}">
                  <a16:creationId xmlns:a16="http://schemas.microsoft.com/office/drawing/2014/main" id="{77E7ABFD-4E2F-460B-8571-E350D0FC78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23C184D3-4C2A-44EE-A262-2E3C6842AE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86C4B643-3D84-4CB1-BEEE-CB9B1D3537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FB398A65-DA43-4776-BDAA-279642F56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69646011-DF03-4FDE-B8BB-0AE0F89F34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2540D352-E7ED-47DC-BE8E-C9FEF77A5D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16DB5D5B-5AE4-4DAB-8141-FCDB662317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8EEF6B7-AD60-428F-B6B8-2238AA57D9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F98CDB8-6AD1-4729-8490-32C346B65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EB8E25F4-254A-4197-9ADB-F0C5ADBE4C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E06A3F39-2E01-4422-9A9B-45B4EF2F97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B89EE711-BFF1-4294-9012-82022ED731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3586C175-76D7-4C6F-807C-C70ED98478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395DB0DA-F298-46F5-859B-F63BFF39C6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BB802C45-F77C-47E5-92CF-B8E7CC1757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924382CF-AB3E-45B3-B1DE-A048D6B45B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C7406E1-9B70-4704-ADE3-164CA49C15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F74B1505-38F1-43E4-A215-624F3C28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A10358C0-5CC8-4841-B5E4-E72FC83FB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6938537-63B0-45D6-8D4B-12C7CBB410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8015E06D-5EA4-41D7-81ED-46FC62E30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DBC5760A-F5E0-4888-9EE8-99457C481D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EB505B7F-5D39-4E4A-8824-3B1A015647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AB7C9669-FA4D-4891-BD61-BA8A3D639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2252FB45-210F-4354-9D8E-005E2578BE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DE3F9A75-1D01-443A-813C-F9CE58F561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5A3E4BAE-6E09-4139-9A77-C0BCAB270A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95A77689-BF30-4CAF-8EE7-92A3A1E87B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3097EE4C-0335-4AA3-BF62-E15062FFCD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5" name="Freeform: Shape 434">
            <a:extLst>
              <a:ext uri="{FF2B5EF4-FFF2-40B4-BE49-F238E27FC236}">
                <a16:creationId xmlns:a16="http://schemas.microsoft.com/office/drawing/2014/main" id="{62FC2A78-9BA8-46A3-B2FC-D2536540C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437" name="Group 436">
            <a:extLst>
              <a:ext uri="{FF2B5EF4-FFF2-40B4-BE49-F238E27FC236}">
                <a16:creationId xmlns:a16="http://schemas.microsoft.com/office/drawing/2014/main" id="{12F6BB95-E3D7-4E0D-B657-19A7A700D5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38" name="Straight Connector 437">
              <a:extLst>
                <a:ext uri="{FF2B5EF4-FFF2-40B4-BE49-F238E27FC236}">
                  <a16:creationId xmlns:a16="http://schemas.microsoft.com/office/drawing/2014/main" id="{4BB59D20-8878-4BE1-A373-5A06B03A07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5FC95D79-E360-4A9D-9734-36CBC93E70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DA35E6A9-BB47-4AF0-9704-34A3E33326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0E9E767C-C7A3-4C9E-BB5A-A6C7A55CB7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514E9D6E-9E89-4243-9ABF-D53E899DE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B763B0DB-5EDC-4940-914A-B1AEB112E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72A229E1-C295-4D87-8D5A-8D23A49E73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B191967F-41E6-4FB0-8EDD-887461FDE2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8488BC40-49ED-4A65-BFDD-42C2380ACE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3B9873C2-1A36-4C3B-A846-B2DE9329E7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AF554750-AAD3-49D1-94C7-97D45697E0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1D14B09A-44BF-46D9-94A1-76D33A3912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7ADE71B3-A935-4125-A959-9B82465AED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909AC835-5101-4FBA-9BDB-1E4D1DF7EB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6DFCDBC-985F-4743-833F-BD55DDC36C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E116F6F7-AD3C-43D6-B98D-44897F0EB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190822A4-6A86-4617-A472-CE7F9A0BB7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89CD6272-DC88-46BD-BAF4-0CA0DD4DBA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33F1AD65-F542-413F-9CBD-C2533F7172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9E5DB73A-E5E6-4F3C-AA74-78F7C52828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BC080D5-DE50-4633-A72B-29C94D623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615F852F-3D9E-4F8E-B38C-3A3FE5A009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947B63D4-9AD6-4481-B5C7-03A9A1B8A7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6B7CEAE6-B9C0-42D7-8770-69D8A3D06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35E117AB-9AD5-4F2A-8CE9-55DD704E7C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AA9F1B50-E102-4170-B38D-DC23966647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18834EA0-11D6-48D2-9885-36869DDFBA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759B5C28-9F05-4598-B55E-100BAA982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2BD7EE85-29AF-444F-B17B-299BBAFC02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68" name="Rectangle 467">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0" name="Rectangle 46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2" name="Right Triangle 471">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Flowchart: Document 473">
            <a:extLst>
              <a:ext uri="{FF2B5EF4-FFF2-40B4-BE49-F238E27FC236}">
                <a16:creationId xmlns:a16="http://schemas.microsoft.com/office/drawing/2014/main" id="{41FB6F01-9581-4ED4-833E-048E9F3C8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96105" y="1562107"/>
            <a:ext cx="6858000" cy="3733791"/>
          </a:xfrm>
          <a:prstGeom prst="flowChartDocument">
            <a:avLst/>
          </a:pr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476" name="Group 475">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77" name="Straight Connector 476">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265BF9E-36AD-2794-0BDC-DE96AC31F8DB}"/>
              </a:ext>
            </a:extLst>
          </p:cNvPr>
          <p:cNvSpPr>
            <a:spLocks noGrp="1"/>
          </p:cNvSpPr>
          <p:nvPr>
            <p:ph type="title"/>
          </p:nvPr>
        </p:nvSpPr>
        <p:spPr>
          <a:xfrm>
            <a:off x="462705" y="156078"/>
            <a:ext cx="7442993" cy="859137"/>
          </a:xfrm>
        </p:spPr>
        <p:txBody>
          <a:bodyPr vert="horz" lIns="91440" tIns="45720" rIns="91440" bIns="45720" rtlCol="0" anchor="t">
            <a:normAutofit/>
          </a:bodyPr>
          <a:lstStyle/>
          <a:p>
            <a:r>
              <a:rPr lang="en-US" sz="5400">
                <a:solidFill>
                  <a:schemeClr val="tx2"/>
                </a:solidFill>
              </a:rPr>
              <a:t>Validating validators</a:t>
            </a:r>
          </a:p>
        </p:txBody>
      </p:sp>
      <p:sp>
        <p:nvSpPr>
          <p:cNvPr id="25" name="TextBox 24">
            <a:extLst>
              <a:ext uri="{FF2B5EF4-FFF2-40B4-BE49-F238E27FC236}">
                <a16:creationId xmlns:a16="http://schemas.microsoft.com/office/drawing/2014/main" id="{96D85C75-CD95-CC55-A8C2-1AB41E2C3152}"/>
              </a:ext>
            </a:extLst>
          </p:cNvPr>
          <p:cNvSpPr txBox="1"/>
          <p:nvPr/>
        </p:nvSpPr>
        <p:spPr>
          <a:xfrm>
            <a:off x="5633140" y="2621055"/>
            <a:ext cx="6115555" cy="2199650"/>
          </a:xfrm>
          <a:prstGeom prst="rect">
            <a:avLst/>
          </a:prstGeom>
        </p:spPr>
        <p:txBody>
          <a:bodyPr vert="horz" lIns="91440" tIns="45720" rIns="91440" bIns="45720" rtlCol="0" anchor="b">
            <a:normAutofit lnSpcReduction="10000"/>
          </a:bodyPr>
          <a:lstStyle/>
          <a:p>
            <a:pPr>
              <a:spcBef>
                <a:spcPts val="1000"/>
              </a:spcBef>
              <a:spcAft>
                <a:spcPts val="600"/>
              </a:spcAft>
              <a:buClr>
                <a:schemeClr val="bg1"/>
              </a:buClr>
              <a:buSzPct val="75000"/>
            </a:pPr>
            <a:r>
              <a:rPr lang="en-US" sz="1500" kern="1200">
                <a:solidFill>
                  <a:schemeClr val="tx2"/>
                </a:solidFill>
                <a:latin typeface="+mn-lt"/>
                <a:ea typeface="+mn-ea"/>
                <a:cs typeface="+mn-cs"/>
              </a:rPr>
              <a:t>Validators 1, 2, and 3 do not know they are in this order. Each validator is given the same tournament match which they each check over. If the previous validator was lying then the next validator in line receives part of the deposit they put in, but to confirm they are not lying themselves 5 other validators behind them must ensure they are saying the truth. If that validator is saying the truth, each validator after him who confirms and verifies his claim gains a percentage of the deposit left after the previous validator has already taken their part. This means that the coins received from validating a valid transaction decreases over number of validations.</a:t>
            </a:r>
          </a:p>
        </p:txBody>
      </p:sp>
      <p:sp>
        <p:nvSpPr>
          <p:cNvPr id="6" name="TextBox 5">
            <a:extLst>
              <a:ext uri="{FF2B5EF4-FFF2-40B4-BE49-F238E27FC236}">
                <a16:creationId xmlns:a16="http://schemas.microsoft.com/office/drawing/2014/main" id="{2C850F12-0535-E46B-F9D9-BF219633ECA9}"/>
              </a:ext>
            </a:extLst>
          </p:cNvPr>
          <p:cNvSpPr txBox="1"/>
          <p:nvPr/>
        </p:nvSpPr>
        <p:spPr>
          <a:xfrm>
            <a:off x="617051" y="1044327"/>
            <a:ext cx="5414255" cy="1560594"/>
          </a:xfrm>
          <a:prstGeom prst="rect">
            <a:avLst/>
          </a:prstGeom>
        </p:spPr>
        <p:txBody>
          <a:bodyPr vert="horz" lIns="91440" tIns="45720" rIns="91440" bIns="45720" rtlCol="0">
            <a:normAutofit/>
          </a:bodyPr>
          <a:lstStyle/>
          <a:p>
            <a:pPr>
              <a:spcBef>
                <a:spcPts val="1000"/>
              </a:spcBef>
              <a:spcAft>
                <a:spcPts val="600"/>
              </a:spcAft>
              <a:buClr>
                <a:schemeClr val="bg1"/>
              </a:buClr>
              <a:buSzPct val="75000"/>
            </a:pPr>
            <a:r>
              <a:rPr lang="en-US" sz="1700" kern="1200">
                <a:solidFill>
                  <a:schemeClr val="tx2">
                    <a:alpha val="80000"/>
                  </a:schemeClr>
                </a:solidFill>
                <a:latin typeface="+mn-lt"/>
                <a:ea typeface="+mn-ea"/>
                <a:cs typeface="+mn-cs"/>
              </a:rPr>
              <a:t>Validators will validate both tournament matches when there is a disagreement between the users, and other validators work. Validators will not know which match they are working on, and where they are in the validating line.</a:t>
            </a:r>
          </a:p>
        </p:txBody>
      </p:sp>
      <p:sp>
        <p:nvSpPr>
          <p:cNvPr id="26" name="TextBox 25">
            <a:extLst>
              <a:ext uri="{FF2B5EF4-FFF2-40B4-BE49-F238E27FC236}">
                <a16:creationId xmlns:a16="http://schemas.microsoft.com/office/drawing/2014/main" id="{2A2E663A-D6B9-E5DE-9448-FE9C37FB0280}"/>
              </a:ext>
            </a:extLst>
          </p:cNvPr>
          <p:cNvSpPr txBox="1"/>
          <p:nvPr/>
        </p:nvSpPr>
        <p:spPr>
          <a:xfrm>
            <a:off x="618214" y="5304899"/>
            <a:ext cx="8320135" cy="1015663"/>
          </a:xfrm>
          <a:prstGeom prst="rect">
            <a:avLst/>
          </a:prstGeom>
          <a:noFill/>
        </p:spPr>
        <p:txBody>
          <a:bodyPr wrap="square" rtlCol="0">
            <a:spAutoFit/>
          </a:bodyPr>
          <a:lstStyle/>
          <a:p>
            <a:pPr>
              <a:spcAft>
                <a:spcPts val="600"/>
              </a:spcAft>
            </a:pPr>
            <a:r>
              <a:rPr lang="en-US" sz="1500"/>
              <a:t>Validators are always rewarded, as if there is dispute as to who won, then validators will receive the part of the liar's deposit, and if they validate a validator lying, then they will receive an even larger reward – as this is composed of the validator’s deposit and the liar's deposit . This incentivizes them to say the truth, as lying has a high risk and very little reward.</a:t>
            </a:r>
          </a:p>
        </p:txBody>
      </p:sp>
      <p:pic>
        <p:nvPicPr>
          <p:cNvPr id="27" name="Graphic 26" descr="Safe outline">
            <a:extLst>
              <a:ext uri="{FF2B5EF4-FFF2-40B4-BE49-F238E27FC236}">
                <a16:creationId xmlns:a16="http://schemas.microsoft.com/office/drawing/2014/main" id="{E2B1FB93-D9F9-3BF1-4017-35BD77987D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214" y="4112229"/>
            <a:ext cx="447064" cy="447064"/>
          </a:xfrm>
          <a:prstGeom prst="rect">
            <a:avLst/>
          </a:prstGeom>
        </p:spPr>
      </p:pic>
      <p:sp>
        <p:nvSpPr>
          <p:cNvPr id="28" name="TextBox 27">
            <a:extLst>
              <a:ext uri="{FF2B5EF4-FFF2-40B4-BE49-F238E27FC236}">
                <a16:creationId xmlns:a16="http://schemas.microsoft.com/office/drawing/2014/main" id="{DD83E649-B183-56C3-1A78-199C1F4AC55A}"/>
              </a:ext>
            </a:extLst>
          </p:cNvPr>
          <p:cNvSpPr txBox="1"/>
          <p:nvPr/>
        </p:nvSpPr>
        <p:spPr>
          <a:xfrm>
            <a:off x="956196" y="4149971"/>
            <a:ext cx="471607" cy="369332"/>
          </a:xfrm>
          <a:prstGeom prst="rect">
            <a:avLst/>
          </a:prstGeom>
          <a:noFill/>
        </p:spPr>
        <p:txBody>
          <a:bodyPr wrap="square" rtlCol="0">
            <a:spAutoFit/>
          </a:bodyPr>
          <a:lstStyle/>
          <a:p>
            <a:r>
              <a:rPr lang="en-GB"/>
              <a:t>50</a:t>
            </a:r>
          </a:p>
        </p:txBody>
      </p:sp>
      <p:pic>
        <p:nvPicPr>
          <p:cNvPr id="29" name="Graphic 28" descr="Office worker male with solid fill">
            <a:extLst>
              <a:ext uri="{FF2B5EF4-FFF2-40B4-BE49-F238E27FC236}">
                <a16:creationId xmlns:a16="http://schemas.microsoft.com/office/drawing/2014/main" id="{AFFDBE8A-DE79-CC6F-D9E3-75F246B95A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8113" y="3203851"/>
            <a:ext cx="914400" cy="914400"/>
          </a:xfrm>
          <a:prstGeom prst="rect">
            <a:avLst/>
          </a:prstGeom>
        </p:spPr>
      </p:pic>
      <p:pic>
        <p:nvPicPr>
          <p:cNvPr id="30" name="Graphic 29" descr="Office worker male with solid fill">
            <a:extLst>
              <a:ext uri="{FF2B5EF4-FFF2-40B4-BE49-F238E27FC236}">
                <a16:creationId xmlns:a16="http://schemas.microsoft.com/office/drawing/2014/main" id="{027BFB09-A14B-8DB0-0C75-7F9CF32088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5733" y="3241219"/>
            <a:ext cx="914400" cy="914400"/>
          </a:xfrm>
          <a:prstGeom prst="rect">
            <a:avLst/>
          </a:prstGeom>
        </p:spPr>
      </p:pic>
      <p:pic>
        <p:nvPicPr>
          <p:cNvPr id="32" name="Graphic 31" descr="Safe outline">
            <a:extLst>
              <a:ext uri="{FF2B5EF4-FFF2-40B4-BE49-F238E27FC236}">
                <a16:creationId xmlns:a16="http://schemas.microsoft.com/office/drawing/2014/main" id="{2957D345-4E3D-B26C-A971-8DEB81E4C5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8577" y="4111164"/>
            <a:ext cx="447064" cy="447064"/>
          </a:xfrm>
          <a:prstGeom prst="rect">
            <a:avLst/>
          </a:prstGeom>
        </p:spPr>
      </p:pic>
      <p:sp>
        <p:nvSpPr>
          <p:cNvPr id="34" name="TextBox 33">
            <a:extLst>
              <a:ext uri="{FF2B5EF4-FFF2-40B4-BE49-F238E27FC236}">
                <a16:creationId xmlns:a16="http://schemas.microsoft.com/office/drawing/2014/main" id="{340C3B90-21DC-743A-9BD9-11BF8D61551A}"/>
              </a:ext>
            </a:extLst>
          </p:cNvPr>
          <p:cNvSpPr txBox="1"/>
          <p:nvPr/>
        </p:nvSpPr>
        <p:spPr>
          <a:xfrm>
            <a:off x="2649745" y="4142606"/>
            <a:ext cx="596201" cy="369332"/>
          </a:xfrm>
          <a:prstGeom prst="rect">
            <a:avLst/>
          </a:prstGeom>
          <a:noFill/>
        </p:spPr>
        <p:txBody>
          <a:bodyPr wrap="square" rtlCol="0">
            <a:spAutoFit/>
          </a:bodyPr>
          <a:lstStyle/>
          <a:p>
            <a:r>
              <a:rPr lang="en-GB"/>
              <a:t>100</a:t>
            </a:r>
          </a:p>
        </p:txBody>
      </p:sp>
      <p:sp>
        <p:nvSpPr>
          <p:cNvPr id="36" name="TextBox 35">
            <a:extLst>
              <a:ext uri="{FF2B5EF4-FFF2-40B4-BE49-F238E27FC236}">
                <a16:creationId xmlns:a16="http://schemas.microsoft.com/office/drawing/2014/main" id="{D9C2E2FA-9027-3C61-430A-F10B50F35490}"/>
              </a:ext>
            </a:extLst>
          </p:cNvPr>
          <p:cNvSpPr txBox="1"/>
          <p:nvPr/>
        </p:nvSpPr>
        <p:spPr>
          <a:xfrm>
            <a:off x="1253539" y="3455283"/>
            <a:ext cx="1195229" cy="369332"/>
          </a:xfrm>
          <a:prstGeom prst="rect">
            <a:avLst/>
          </a:prstGeom>
          <a:noFill/>
        </p:spPr>
        <p:txBody>
          <a:bodyPr wrap="square" rtlCol="0">
            <a:spAutoFit/>
          </a:bodyPr>
          <a:lstStyle/>
          <a:p>
            <a:r>
              <a:rPr lang="en-GB"/>
              <a:t>Validate</a:t>
            </a:r>
          </a:p>
        </p:txBody>
      </p:sp>
      <p:pic>
        <p:nvPicPr>
          <p:cNvPr id="467" name="Graphic 466" descr="Badge Tick with solid fill">
            <a:extLst>
              <a:ext uri="{FF2B5EF4-FFF2-40B4-BE49-F238E27FC236}">
                <a16:creationId xmlns:a16="http://schemas.microsoft.com/office/drawing/2014/main" id="{B3C1A6ED-943D-3DF7-BC88-41860F050A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5407" y="3807376"/>
            <a:ext cx="457200" cy="457200"/>
          </a:xfrm>
          <a:prstGeom prst="rect">
            <a:avLst/>
          </a:prstGeom>
        </p:spPr>
      </p:pic>
      <p:pic>
        <p:nvPicPr>
          <p:cNvPr id="469" name="Graphic 468" descr="Office worker male with solid fill">
            <a:extLst>
              <a:ext uri="{FF2B5EF4-FFF2-40B4-BE49-F238E27FC236}">
                <a16:creationId xmlns:a16="http://schemas.microsoft.com/office/drawing/2014/main" id="{195885C1-A83E-A318-6D1C-017D08A76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6389" y="3259356"/>
            <a:ext cx="914400" cy="914400"/>
          </a:xfrm>
          <a:prstGeom prst="rect">
            <a:avLst/>
          </a:prstGeom>
        </p:spPr>
      </p:pic>
      <p:pic>
        <p:nvPicPr>
          <p:cNvPr id="471" name="Graphic 470" descr="Safe outline">
            <a:extLst>
              <a:ext uri="{FF2B5EF4-FFF2-40B4-BE49-F238E27FC236}">
                <a16:creationId xmlns:a16="http://schemas.microsoft.com/office/drawing/2014/main" id="{666B83AC-58F7-C720-63A7-0EA743771C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9233" y="4129301"/>
            <a:ext cx="447064" cy="447064"/>
          </a:xfrm>
          <a:prstGeom prst="rect">
            <a:avLst/>
          </a:prstGeom>
        </p:spPr>
      </p:pic>
      <p:sp>
        <p:nvSpPr>
          <p:cNvPr id="473" name="TextBox 472">
            <a:extLst>
              <a:ext uri="{FF2B5EF4-FFF2-40B4-BE49-F238E27FC236}">
                <a16:creationId xmlns:a16="http://schemas.microsoft.com/office/drawing/2014/main" id="{138D2D50-707D-D79F-DA6C-84CC1B93DA5F}"/>
              </a:ext>
            </a:extLst>
          </p:cNvPr>
          <p:cNvSpPr txBox="1"/>
          <p:nvPr/>
        </p:nvSpPr>
        <p:spPr>
          <a:xfrm>
            <a:off x="4637215" y="4167043"/>
            <a:ext cx="596201" cy="369332"/>
          </a:xfrm>
          <a:prstGeom prst="rect">
            <a:avLst/>
          </a:prstGeom>
          <a:noFill/>
        </p:spPr>
        <p:txBody>
          <a:bodyPr wrap="square" rtlCol="0">
            <a:spAutoFit/>
          </a:bodyPr>
          <a:lstStyle/>
          <a:p>
            <a:r>
              <a:rPr lang="en-GB"/>
              <a:t>200</a:t>
            </a:r>
          </a:p>
        </p:txBody>
      </p:sp>
      <p:sp>
        <p:nvSpPr>
          <p:cNvPr id="475" name="TextBox 474">
            <a:extLst>
              <a:ext uri="{FF2B5EF4-FFF2-40B4-BE49-F238E27FC236}">
                <a16:creationId xmlns:a16="http://schemas.microsoft.com/office/drawing/2014/main" id="{A0B829FF-75B9-1A28-D278-C2D1F11CE63B}"/>
              </a:ext>
            </a:extLst>
          </p:cNvPr>
          <p:cNvSpPr txBox="1"/>
          <p:nvPr/>
        </p:nvSpPr>
        <p:spPr>
          <a:xfrm>
            <a:off x="3204195" y="3473420"/>
            <a:ext cx="1195229" cy="369332"/>
          </a:xfrm>
          <a:prstGeom prst="rect">
            <a:avLst/>
          </a:prstGeom>
          <a:noFill/>
        </p:spPr>
        <p:txBody>
          <a:bodyPr wrap="square" rtlCol="0">
            <a:spAutoFit/>
          </a:bodyPr>
          <a:lstStyle/>
          <a:p>
            <a:r>
              <a:rPr lang="en-GB"/>
              <a:t>Validate</a:t>
            </a:r>
          </a:p>
        </p:txBody>
      </p:sp>
      <p:pic>
        <p:nvPicPr>
          <p:cNvPr id="506" name="Graphic 505" descr="Badge Tick with solid fill">
            <a:extLst>
              <a:ext uri="{FF2B5EF4-FFF2-40B4-BE49-F238E27FC236}">
                <a16:creationId xmlns:a16="http://schemas.microsoft.com/office/drawing/2014/main" id="{F6AEFD07-BC93-986F-9A9E-CB90B6D34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6063" y="3825513"/>
            <a:ext cx="457200" cy="457200"/>
          </a:xfrm>
          <a:prstGeom prst="rect">
            <a:avLst/>
          </a:prstGeom>
        </p:spPr>
      </p:pic>
      <p:sp>
        <p:nvSpPr>
          <p:cNvPr id="507" name="TextBox 506">
            <a:extLst>
              <a:ext uri="{FF2B5EF4-FFF2-40B4-BE49-F238E27FC236}">
                <a16:creationId xmlns:a16="http://schemas.microsoft.com/office/drawing/2014/main" id="{4F4BDD47-0D41-4FBC-D743-EFD3767E0EEB}"/>
              </a:ext>
            </a:extLst>
          </p:cNvPr>
          <p:cNvSpPr txBox="1"/>
          <p:nvPr/>
        </p:nvSpPr>
        <p:spPr>
          <a:xfrm>
            <a:off x="277698" y="2954153"/>
            <a:ext cx="1195229" cy="276999"/>
          </a:xfrm>
          <a:prstGeom prst="rect">
            <a:avLst/>
          </a:prstGeom>
          <a:noFill/>
        </p:spPr>
        <p:txBody>
          <a:bodyPr wrap="square" rtlCol="0">
            <a:spAutoFit/>
          </a:bodyPr>
          <a:lstStyle/>
          <a:p>
            <a:pPr algn="ctr"/>
            <a:r>
              <a:rPr lang="en-GB" sz="1200"/>
              <a:t>Validator 1 </a:t>
            </a:r>
          </a:p>
        </p:txBody>
      </p:sp>
      <p:sp>
        <p:nvSpPr>
          <p:cNvPr id="508" name="TextBox 507">
            <a:extLst>
              <a:ext uri="{FF2B5EF4-FFF2-40B4-BE49-F238E27FC236}">
                <a16:creationId xmlns:a16="http://schemas.microsoft.com/office/drawing/2014/main" id="{AA787068-580E-0020-7901-FEA8075BFCE6}"/>
              </a:ext>
            </a:extLst>
          </p:cNvPr>
          <p:cNvSpPr txBox="1"/>
          <p:nvPr/>
        </p:nvSpPr>
        <p:spPr>
          <a:xfrm>
            <a:off x="2195318" y="2952793"/>
            <a:ext cx="1195229" cy="276999"/>
          </a:xfrm>
          <a:prstGeom prst="rect">
            <a:avLst/>
          </a:prstGeom>
          <a:noFill/>
        </p:spPr>
        <p:txBody>
          <a:bodyPr wrap="square" rtlCol="0">
            <a:spAutoFit/>
          </a:bodyPr>
          <a:lstStyle/>
          <a:p>
            <a:pPr algn="ctr"/>
            <a:r>
              <a:rPr lang="en-GB" sz="1200"/>
              <a:t>Validator 2</a:t>
            </a:r>
          </a:p>
        </p:txBody>
      </p:sp>
      <p:sp>
        <p:nvSpPr>
          <p:cNvPr id="509" name="TextBox 508">
            <a:extLst>
              <a:ext uri="{FF2B5EF4-FFF2-40B4-BE49-F238E27FC236}">
                <a16:creationId xmlns:a16="http://schemas.microsoft.com/office/drawing/2014/main" id="{0558B4DB-1127-9F7A-3DE2-B848AC7336FC}"/>
              </a:ext>
            </a:extLst>
          </p:cNvPr>
          <p:cNvSpPr txBox="1"/>
          <p:nvPr/>
        </p:nvSpPr>
        <p:spPr>
          <a:xfrm>
            <a:off x="4112938" y="2952792"/>
            <a:ext cx="1195229" cy="276999"/>
          </a:xfrm>
          <a:prstGeom prst="rect">
            <a:avLst/>
          </a:prstGeom>
          <a:noFill/>
        </p:spPr>
        <p:txBody>
          <a:bodyPr wrap="square" rtlCol="0">
            <a:spAutoFit/>
          </a:bodyPr>
          <a:lstStyle/>
          <a:p>
            <a:pPr algn="ctr"/>
            <a:r>
              <a:rPr lang="en-GB" sz="1200"/>
              <a:t>Validator 3</a:t>
            </a:r>
          </a:p>
        </p:txBody>
      </p:sp>
    </p:spTree>
    <p:extLst>
      <p:ext uri="{BB962C8B-B14F-4D97-AF65-F5344CB8AC3E}">
        <p14:creationId xmlns:p14="http://schemas.microsoft.com/office/powerpoint/2010/main" val="2002649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 name="Group 9">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Freeform: Shape 40">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3" name="Freeform: Shape 42">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5" name="Freeform: Shape 44">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7" name="Group 46">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78" name="Rectangle 7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a:solidFill>
                <a:schemeClr val="tx1"/>
              </a:solidFill>
            </a:endParaRPr>
          </a:p>
        </p:txBody>
      </p:sp>
      <p:pic>
        <p:nvPicPr>
          <p:cNvPr id="4" name="Picture 3" descr="Person writing on a notepad">
            <a:extLst>
              <a:ext uri="{FF2B5EF4-FFF2-40B4-BE49-F238E27FC236}">
                <a16:creationId xmlns:a16="http://schemas.microsoft.com/office/drawing/2014/main" id="{3C5CD1BE-15E4-4B96-5B67-F6CDCF87B5B3}"/>
              </a:ext>
            </a:extLst>
          </p:cNvPr>
          <p:cNvPicPr>
            <a:picLocks noChangeAspect="1"/>
          </p:cNvPicPr>
          <p:nvPr/>
        </p:nvPicPr>
        <p:blipFill rotWithShape="1">
          <a:blip r:embed="rId2"/>
          <a:srcRect t="13177" b="15845"/>
          <a:stretch/>
        </p:blipFill>
        <p:spPr>
          <a:xfrm>
            <a:off x="20" y="10"/>
            <a:ext cx="12191980" cy="6857989"/>
          </a:xfrm>
          <a:prstGeom prst="rect">
            <a:avLst/>
          </a:prstGeom>
        </p:spPr>
      </p:pic>
      <p:grpSp>
        <p:nvGrpSpPr>
          <p:cNvPr id="80" name="Group 79">
            <a:extLst>
              <a:ext uri="{FF2B5EF4-FFF2-40B4-BE49-F238E27FC236}">
                <a16:creationId xmlns:a16="http://schemas.microsoft.com/office/drawing/2014/main" id="{20C61190-C3C6-470C-AD7E-DE1774D3B8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1" name="Straight Connector 80">
              <a:extLst>
                <a:ext uri="{FF2B5EF4-FFF2-40B4-BE49-F238E27FC236}">
                  <a16:creationId xmlns:a16="http://schemas.microsoft.com/office/drawing/2014/main" id="{FBA79076-09E2-42F2-AB53-2AC97BBF9E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6EFE7B6-A678-4080-8095-C35AC6E62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F819F03-C610-41AD-8191-AA9D0505BB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C3F4891-5EFC-4D18-A624-398BDF1CA0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7416C3-B1E9-4255-96DF-4E177FC3E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7C17DC8-7DA5-4B05-966A-FB28DD872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CE5E79-B59D-401A-BCC0-2D95B96A6C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3BD0973-E146-44AE-8BD5-665926060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0B00FB7-2DA7-477B-8D71-0F3C3442F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B9C836F-E0FA-4F43-8595-37B03CFFB7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56D2723-3E4D-48B1-A6D2-1A24F3DA37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E33C010-3B40-4B74-AFED-9A12421E8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75A24DA-3AD1-4146-9C36-1FF666EDB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C312543-C4C1-48AB-A32C-CEBC25977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3B4AB31-8C5A-4150-95D6-D57F6C25CB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D04B4EB-7F4A-4631-8A31-10795C50E1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F7E2406-347A-4008-A837-B169329A8B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3A29D85-8791-40DE-8AC1-55E01EF5FB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456E209-65A9-41F0-95CA-06832E2C62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48FBE92-306C-410A-A46C-78FA64751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DEEC058-0746-4C6F-B438-432F7C5BB6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5675A2-165F-45F4-B82A-CADDAC635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7B04075-3949-4CE8-BC5D-8CC7C69B4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2095348-F370-432D-AB24-DF01B3569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0338639-8676-4CBD-A1C3-38D647AC9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8CD5D49-5B76-4AC2-AC0F-021E858B67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F0315B3-012B-4122-9034-0EA1ED049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7F3B018-21CC-4BB8-B439-99AEF58B1F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0B51FB9-22BD-46DF-BE69-B2A00DA04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933CC-F36B-5E05-1175-BE70CA209A6B}"/>
              </a:ext>
            </a:extLst>
          </p:cNvPr>
          <p:cNvSpPr>
            <a:spLocks noGrp="1"/>
          </p:cNvSpPr>
          <p:nvPr>
            <p:ph type="title"/>
          </p:nvPr>
        </p:nvSpPr>
        <p:spPr>
          <a:xfrm>
            <a:off x="1524000" y="728905"/>
            <a:ext cx="9144000" cy="3184274"/>
          </a:xfrm>
        </p:spPr>
        <p:txBody>
          <a:bodyPr vert="horz" lIns="91440" tIns="45720" rIns="91440" bIns="45720" rtlCol="0" anchor="b">
            <a:normAutofit/>
          </a:bodyPr>
          <a:lstStyle/>
          <a:p>
            <a:pPr algn="ctr"/>
            <a:r>
              <a:rPr lang="en-US" sz="5400"/>
              <a:t>UI design</a:t>
            </a:r>
          </a:p>
        </p:txBody>
      </p:sp>
    </p:spTree>
    <p:extLst>
      <p:ext uri="{BB962C8B-B14F-4D97-AF65-F5344CB8AC3E}">
        <p14:creationId xmlns:p14="http://schemas.microsoft.com/office/powerpoint/2010/main" val="368936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7EA0-226F-66FD-C3CA-6CFCC82781BF}"/>
              </a:ext>
            </a:extLst>
          </p:cNvPr>
          <p:cNvSpPr>
            <a:spLocks noGrp="1"/>
          </p:cNvSpPr>
          <p:nvPr>
            <p:ph type="title"/>
          </p:nvPr>
        </p:nvSpPr>
        <p:spPr/>
        <p:txBody>
          <a:bodyPr/>
          <a:lstStyle/>
          <a:p>
            <a:r>
              <a:rPr lang="en-GB">
                <a:cs typeface="Posterama"/>
              </a:rPr>
              <a:t>Home Page (Logged In)</a:t>
            </a:r>
            <a:endParaRPr lang="en-GB"/>
          </a:p>
        </p:txBody>
      </p:sp>
      <p:pic>
        <p:nvPicPr>
          <p:cNvPr id="4" name="Picture 4">
            <a:extLst>
              <a:ext uri="{FF2B5EF4-FFF2-40B4-BE49-F238E27FC236}">
                <a16:creationId xmlns:a16="http://schemas.microsoft.com/office/drawing/2014/main" id="{B7D14479-9171-DCC3-8E01-CB1524706CDE}"/>
              </a:ext>
            </a:extLst>
          </p:cNvPr>
          <p:cNvPicPr>
            <a:picLocks noGrp="1" noChangeAspect="1"/>
          </p:cNvPicPr>
          <p:nvPr>
            <p:ph idx="1"/>
          </p:nvPr>
        </p:nvPicPr>
        <p:blipFill>
          <a:blip r:embed="rId2"/>
          <a:stretch>
            <a:fillRect/>
          </a:stretch>
        </p:blipFill>
        <p:spPr>
          <a:xfrm>
            <a:off x="1950810" y="1825625"/>
            <a:ext cx="7735712" cy="4351338"/>
          </a:xfrm>
        </p:spPr>
      </p:pic>
    </p:spTree>
    <p:extLst>
      <p:ext uri="{BB962C8B-B14F-4D97-AF65-F5344CB8AC3E}">
        <p14:creationId xmlns:p14="http://schemas.microsoft.com/office/powerpoint/2010/main" val="850691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1C7D-265F-C06D-2620-F9ED734BE048}"/>
              </a:ext>
            </a:extLst>
          </p:cNvPr>
          <p:cNvSpPr>
            <a:spLocks noGrp="1"/>
          </p:cNvSpPr>
          <p:nvPr>
            <p:ph type="title"/>
          </p:nvPr>
        </p:nvSpPr>
        <p:spPr/>
        <p:txBody>
          <a:bodyPr/>
          <a:lstStyle/>
          <a:p>
            <a:r>
              <a:rPr lang="en-GB">
                <a:cs typeface="Posterama"/>
              </a:rPr>
              <a:t>Home Page (Logged Out)</a:t>
            </a:r>
            <a:endParaRPr lang="en-GB"/>
          </a:p>
        </p:txBody>
      </p:sp>
      <p:pic>
        <p:nvPicPr>
          <p:cNvPr id="5" name="Picture 5">
            <a:extLst>
              <a:ext uri="{FF2B5EF4-FFF2-40B4-BE49-F238E27FC236}">
                <a16:creationId xmlns:a16="http://schemas.microsoft.com/office/drawing/2014/main" id="{897F8DD6-931B-478B-9E40-D7BDB00CF235}"/>
              </a:ext>
            </a:extLst>
          </p:cNvPr>
          <p:cNvPicPr>
            <a:picLocks noGrp="1" noChangeAspect="1"/>
          </p:cNvPicPr>
          <p:nvPr>
            <p:ph idx="1"/>
          </p:nvPr>
        </p:nvPicPr>
        <p:blipFill>
          <a:blip r:embed="rId2"/>
          <a:stretch>
            <a:fillRect/>
          </a:stretch>
        </p:blipFill>
        <p:spPr>
          <a:xfrm>
            <a:off x="1950810" y="1825625"/>
            <a:ext cx="7735712" cy="4351338"/>
          </a:xfrm>
        </p:spPr>
      </p:pic>
    </p:spTree>
    <p:extLst>
      <p:ext uri="{BB962C8B-B14F-4D97-AF65-F5344CB8AC3E}">
        <p14:creationId xmlns:p14="http://schemas.microsoft.com/office/powerpoint/2010/main" val="340440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4BF8-8F78-282C-2ADE-8AA57ED7ABD0}"/>
              </a:ext>
            </a:extLst>
          </p:cNvPr>
          <p:cNvSpPr>
            <a:spLocks noGrp="1"/>
          </p:cNvSpPr>
          <p:nvPr>
            <p:ph type="title"/>
          </p:nvPr>
        </p:nvSpPr>
        <p:spPr/>
        <p:txBody>
          <a:bodyPr/>
          <a:lstStyle/>
          <a:p>
            <a:r>
              <a:rPr lang="en-GB">
                <a:cs typeface="Posterama"/>
              </a:rPr>
              <a:t>Store Page</a:t>
            </a:r>
          </a:p>
        </p:txBody>
      </p:sp>
      <p:pic>
        <p:nvPicPr>
          <p:cNvPr id="4" name="Picture 4">
            <a:extLst>
              <a:ext uri="{FF2B5EF4-FFF2-40B4-BE49-F238E27FC236}">
                <a16:creationId xmlns:a16="http://schemas.microsoft.com/office/drawing/2014/main" id="{4F5AAF8B-385E-0158-C51C-0D5E0EE509B3}"/>
              </a:ext>
            </a:extLst>
          </p:cNvPr>
          <p:cNvPicPr>
            <a:picLocks noGrp="1" noChangeAspect="1"/>
          </p:cNvPicPr>
          <p:nvPr>
            <p:ph idx="1"/>
          </p:nvPr>
        </p:nvPicPr>
        <p:blipFill>
          <a:blip r:embed="rId2"/>
          <a:stretch>
            <a:fillRect/>
          </a:stretch>
        </p:blipFill>
        <p:spPr>
          <a:xfrm>
            <a:off x="1950810" y="1825625"/>
            <a:ext cx="7735712" cy="4351338"/>
          </a:xfrm>
        </p:spPr>
      </p:pic>
    </p:spTree>
    <p:extLst>
      <p:ext uri="{BB962C8B-B14F-4D97-AF65-F5344CB8AC3E}">
        <p14:creationId xmlns:p14="http://schemas.microsoft.com/office/powerpoint/2010/main" val="883773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4">
            <a:extLst>
              <a:ext uri="{FF2B5EF4-FFF2-40B4-BE49-F238E27FC236}">
                <a16:creationId xmlns:a16="http://schemas.microsoft.com/office/drawing/2014/main" id="{852816C4-2471-43EF-BF87-722CBC3A9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3" name="Rectangle 96">
            <a:extLst>
              <a:ext uri="{FF2B5EF4-FFF2-40B4-BE49-F238E27FC236}">
                <a16:creationId xmlns:a16="http://schemas.microsoft.com/office/drawing/2014/main" id="{F5CC3D12-B8AA-47C0-987C-85A8C8E82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bg1"/>
              </a:solidFill>
            </a:endParaRPr>
          </a:p>
        </p:txBody>
      </p:sp>
      <p:grpSp>
        <p:nvGrpSpPr>
          <p:cNvPr id="129" name="Group 98">
            <a:extLst>
              <a:ext uri="{FF2B5EF4-FFF2-40B4-BE49-F238E27FC236}">
                <a16:creationId xmlns:a16="http://schemas.microsoft.com/office/drawing/2014/main" id="{47B3131A-B518-43E5-A896-E9D654A48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1" name="Straight Connector 99">
              <a:extLst>
                <a:ext uri="{FF2B5EF4-FFF2-40B4-BE49-F238E27FC236}">
                  <a16:creationId xmlns:a16="http://schemas.microsoft.com/office/drawing/2014/main" id="{476355E6-7A00-4B30-A47B-80EF0D0D6B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00">
              <a:extLst>
                <a:ext uri="{FF2B5EF4-FFF2-40B4-BE49-F238E27FC236}">
                  <a16:creationId xmlns:a16="http://schemas.microsoft.com/office/drawing/2014/main" id="{97D0B06C-9FFD-42E8-B19F-062C248CD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01">
              <a:extLst>
                <a:ext uri="{FF2B5EF4-FFF2-40B4-BE49-F238E27FC236}">
                  <a16:creationId xmlns:a16="http://schemas.microsoft.com/office/drawing/2014/main" id="{95291278-5FDA-45C6-B93E-1FA6D9130B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02">
              <a:extLst>
                <a:ext uri="{FF2B5EF4-FFF2-40B4-BE49-F238E27FC236}">
                  <a16:creationId xmlns:a16="http://schemas.microsoft.com/office/drawing/2014/main" id="{FFF95DF7-BFEE-4791-A691-BAF693F38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C504F1-5AA9-45F5-9030-22533885AF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D75999E-3496-4713-8046-AC17DB266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6B91000-D71E-40A8-AA8F-E9BB106A8C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A9D188E-6FDB-47DE-A5FB-728E56BD04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98C242-C677-4CF5-A189-52C3ADAFD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D7CD7F-137F-42DC-AFFA-52D9B8DF59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E3C1C05-EF55-47B3-B1D8-5491163376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E6BE961-4385-4384-B028-D57AA88EF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98288B9-9DC0-41DF-BDC2-329675E142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A97B8C6-FF63-4B6A-913C-50CB2EB7BD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3734427-CEE3-45F9-8CDE-7DC2897161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443404-2D71-4E54-86D6-DB0D769AA4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C94E908-A14E-4E7A-B4FC-BB9D82FD0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2E257B4-59EA-43CC-A20C-D2755D26B4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1037FBF-2F84-4578-9624-4E6D10766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26E3BDC-D7FC-4C7E-9F35-1D05C9D545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E39965B-216F-478B-8653-0F7B877C0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2116FC6-1CFC-4E87-8431-E7833BFB7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7829DA6-D97C-490E-BEEF-83832787DE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495B6D3-A3B6-4636-A210-AFC128284F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2462476-3252-49A1-93CE-4FA22B830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3C18803-7708-483D-8CE3-0992784BB5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B4024AE-5222-4804-AA42-E7A4C0B970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14FBE75-ECC4-4BB7-92B2-74D6CF6864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7061C60-9F4E-4144-B974-AFB802AF4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30" name="Right Triangle 129">
            <a:extLst>
              <a:ext uri="{FF2B5EF4-FFF2-40B4-BE49-F238E27FC236}">
                <a16:creationId xmlns:a16="http://schemas.microsoft.com/office/drawing/2014/main" id="{2391C84E-C2EA-44FC-A7D1-FAE3E2850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lowchart: Document 8">
            <a:extLst>
              <a:ext uri="{FF2B5EF4-FFF2-40B4-BE49-F238E27FC236}">
                <a16:creationId xmlns:a16="http://schemas.microsoft.com/office/drawing/2014/main" id="{334F573F-FF6A-4EB8-9C66-3D0CBF311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3" y="2285999"/>
            <a:ext cx="12217645" cy="4571997"/>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589FD70-CD12-2A9F-BDF4-0A5AD14AECE9}"/>
              </a:ext>
            </a:extLst>
          </p:cNvPr>
          <p:cNvSpPr>
            <a:spLocks noGrp="1"/>
          </p:cNvSpPr>
          <p:nvPr>
            <p:ph type="title"/>
          </p:nvPr>
        </p:nvSpPr>
        <p:spPr>
          <a:xfrm>
            <a:off x="457200" y="720773"/>
            <a:ext cx="10744186" cy="1676260"/>
          </a:xfrm>
        </p:spPr>
        <p:txBody>
          <a:bodyPr>
            <a:normAutofit/>
          </a:bodyPr>
          <a:lstStyle/>
          <a:p>
            <a:r>
              <a:rPr lang="en-US"/>
              <a:t>What are we creating?</a:t>
            </a:r>
          </a:p>
        </p:txBody>
      </p:sp>
      <p:graphicFrame>
        <p:nvGraphicFramePr>
          <p:cNvPr id="144" name="Content Placeholder 2">
            <a:extLst>
              <a:ext uri="{FF2B5EF4-FFF2-40B4-BE49-F238E27FC236}">
                <a16:creationId xmlns:a16="http://schemas.microsoft.com/office/drawing/2014/main" id="{99042CE7-B4A2-6B28-7E38-A7E3C545A41A}"/>
              </a:ext>
            </a:extLst>
          </p:cNvPr>
          <p:cNvGraphicFramePr>
            <a:graphicFrameLocks noGrp="1"/>
          </p:cNvGraphicFramePr>
          <p:nvPr>
            <p:ph idx="1"/>
            <p:extLst>
              <p:ext uri="{D42A27DB-BD31-4B8C-83A1-F6EECF244321}">
                <p14:modId xmlns:p14="http://schemas.microsoft.com/office/powerpoint/2010/main" val="484268302"/>
              </p:ext>
            </p:extLst>
          </p:nvPr>
        </p:nvGraphicFramePr>
        <p:xfrm>
          <a:off x="457201" y="2834915"/>
          <a:ext cx="10706320" cy="334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9601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52">
            <a:extLst>
              <a:ext uri="{FF2B5EF4-FFF2-40B4-BE49-F238E27FC236}">
                <a16:creationId xmlns:a16="http://schemas.microsoft.com/office/drawing/2014/main" id="{8E7E1993-6448-42F8-8FB3-76104F45B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8" name="Rectangle 54">
            <a:extLst>
              <a:ext uri="{FF2B5EF4-FFF2-40B4-BE49-F238E27FC236}">
                <a16:creationId xmlns:a16="http://schemas.microsoft.com/office/drawing/2014/main" id="{942B1D20-D329-4285-AED2-DABDCE902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9" name="Rectangle 56">
            <a:extLst>
              <a:ext uri="{FF2B5EF4-FFF2-40B4-BE49-F238E27FC236}">
                <a16:creationId xmlns:a16="http://schemas.microsoft.com/office/drawing/2014/main" id="{B9016B79-9C59-4CEA-A85C-3E4C8877B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0" name="Right Triangle 58">
            <a:extLst>
              <a:ext uri="{FF2B5EF4-FFF2-40B4-BE49-F238E27FC236}">
                <a16:creationId xmlns:a16="http://schemas.microsoft.com/office/drawing/2014/main" id="{2391C84E-C2EA-44FC-A7D1-FAE3E2850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60">
            <a:extLst>
              <a:ext uri="{FF2B5EF4-FFF2-40B4-BE49-F238E27FC236}">
                <a16:creationId xmlns:a16="http://schemas.microsoft.com/office/drawing/2014/main" id="{47B3131A-B518-43E5-A896-E9D654A48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 name="Straight Connector 61">
              <a:extLst>
                <a:ext uri="{FF2B5EF4-FFF2-40B4-BE49-F238E27FC236}">
                  <a16:creationId xmlns:a16="http://schemas.microsoft.com/office/drawing/2014/main" id="{476355E6-7A00-4B30-A47B-80EF0D0D6B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7D0B06C-9FFD-42E8-B19F-062C248CD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5291278-5FDA-45C6-B93E-1FA6D9130B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FF95DF7-BFEE-4791-A691-BAF693F38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7C504F1-5AA9-45F5-9030-22533885AF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D75999E-3496-4713-8046-AC17DB266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6B91000-D71E-40A8-AA8F-E9BB106A8C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A9D188E-6FDB-47DE-A5FB-728E56BD04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D98C242-C677-4CF5-A189-52C3ADAFD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D7CD7F-137F-42DC-AFFA-52D9B8DF59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E3C1C05-EF55-47B3-B1D8-5491163376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E6BE961-4385-4384-B028-D57AA88EF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98288B9-9DC0-41DF-BDC2-329675E142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A97B8C6-FF63-4B6A-913C-50CB2EB7BD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3734427-CEE3-45F9-8CDE-7DC2897161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5443404-2D71-4E54-86D6-DB0D769AA4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C94E908-A14E-4E7A-B4FC-BB9D82FD0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257B4-59EA-43CC-A20C-D2755D26B4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037FBF-2F84-4578-9624-4E6D10766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26E3BDC-D7FC-4C7E-9F35-1D05C9D545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E39965B-216F-478B-8653-0F7B877C0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2116FC6-1CFC-4E87-8431-E7833BFB7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7829DA6-D97C-490E-BEEF-83832787DE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495B6D3-A3B6-4636-A210-AFC128284F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2462476-3252-49A1-93CE-4FA22B830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3C18803-7708-483D-8CE3-0992784BB5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B4024AE-5222-4804-AA42-E7A4C0B970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14FBE75-ECC4-4BB7-92B2-74D6CF6864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89">
              <a:extLst>
                <a:ext uri="{FF2B5EF4-FFF2-40B4-BE49-F238E27FC236}">
                  <a16:creationId xmlns:a16="http://schemas.microsoft.com/office/drawing/2014/main" id="{F7061C60-9F4E-4144-B974-AFB802AF4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DA490CE-0448-A72F-BE00-F9694E60A3AD}"/>
              </a:ext>
            </a:extLst>
          </p:cNvPr>
          <p:cNvSpPr>
            <a:spLocks noGrp="1"/>
          </p:cNvSpPr>
          <p:nvPr>
            <p:ph type="title"/>
          </p:nvPr>
        </p:nvSpPr>
        <p:spPr>
          <a:xfrm>
            <a:off x="457201" y="720772"/>
            <a:ext cx="3733078" cy="5531079"/>
          </a:xfrm>
        </p:spPr>
        <p:txBody>
          <a:bodyPr>
            <a:normAutofit/>
          </a:bodyPr>
          <a:lstStyle/>
          <a:p>
            <a:r>
              <a:rPr lang="en-GB"/>
              <a:t>Why on the Tezos Blockchain?</a:t>
            </a:r>
          </a:p>
        </p:txBody>
      </p:sp>
      <p:sp>
        <p:nvSpPr>
          <p:cNvPr id="133" name="Flowchart: Document 8">
            <a:extLst>
              <a:ext uri="{FF2B5EF4-FFF2-40B4-BE49-F238E27FC236}">
                <a16:creationId xmlns:a16="http://schemas.microsoft.com/office/drawing/2014/main" id="{6B91DA8E-00B5-4214-AFE5-535E47051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85106" y="-465509"/>
            <a:ext cx="6858001" cy="778901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134" name="Content Placeholder 2">
            <a:extLst>
              <a:ext uri="{FF2B5EF4-FFF2-40B4-BE49-F238E27FC236}">
                <a16:creationId xmlns:a16="http://schemas.microsoft.com/office/drawing/2014/main" id="{9AE1F294-90F9-7D33-F55A-139DC90D9EED}"/>
              </a:ext>
            </a:extLst>
          </p:cNvPr>
          <p:cNvGraphicFramePr>
            <a:graphicFrameLocks noGrp="1"/>
          </p:cNvGraphicFramePr>
          <p:nvPr>
            <p:ph idx="1"/>
            <p:extLst>
              <p:ext uri="{D42A27DB-BD31-4B8C-83A1-F6EECF244321}">
                <p14:modId xmlns:p14="http://schemas.microsoft.com/office/powerpoint/2010/main" val="1691230107"/>
              </p:ext>
            </p:extLst>
          </p:nvPr>
        </p:nvGraphicFramePr>
        <p:xfrm>
          <a:off x="5165512" y="185047"/>
          <a:ext cx="6831118" cy="6059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0023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8E7E1993-6448-42F8-8FB3-76104F45B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1" name="Rectangle 160">
            <a:extLst>
              <a:ext uri="{FF2B5EF4-FFF2-40B4-BE49-F238E27FC236}">
                <a16:creationId xmlns:a16="http://schemas.microsoft.com/office/drawing/2014/main" id="{942B1D20-D329-4285-AED2-DABDCE902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3" name="Rectangle 162">
            <a:extLst>
              <a:ext uri="{FF2B5EF4-FFF2-40B4-BE49-F238E27FC236}">
                <a16:creationId xmlns:a16="http://schemas.microsoft.com/office/drawing/2014/main" id="{B9016B79-9C59-4CEA-A85C-3E4C8877B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5" name="Right Triangle 164">
            <a:extLst>
              <a:ext uri="{FF2B5EF4-FFF2-40B4-BE49-F238E27FC236}">
                <a16:creationId xmlns:a16="http://schemas.microsoft.com/office/drawing/2014/main" id="{2391C84E-C2EA-44FC-A7D1-FAE3E2850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66">
            <a:extLst>
              <a:ext uri="{FF2B5EF4-FFF2-40B4-BE49-F238E27FC236}">
                <a16:creationId xmlns:a16="http://schemas.microsoft.com/office/drawing/2014/main" id="{47B3131A-B518-43E5-A896-E9D654A48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8" name="Straight Connector 167">
              <a:extLst>
                <a:ext uri="{FF2B5EF4-FFF2-40B4-BE49-F238E27FC236}">
                  <a16:creationId xmlns:a16="http://schemas.microsoft.com/office/drawing/2014/main" id="{476355E6-7A00-4B30-A47B-80EF0D0D6B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7D0B06C-9FFD-42E8-B19F-062C248CD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5291278-5FDA-45C6-B93E-1FA6D9130B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FF95DF7-BFEE-4791-A691-BAF693F38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7C504F1-5AA9-45F5-9030-22533885AF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D75999E-3496-4713-8046-AC17DB266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6B91000-D71E-40A8-AA8F-E9BB106A8C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A9D188E-6FDB-47DE-A5FB-728E56BD04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D98C242-C677-4CF5-A189-52C3ADAFD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9D7CD7F-137F-42DC-AFFA-52D9B8DF59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E3C1C05-EF55-47B3-B1D8-5491163376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E6BE961-4385-4384-B028-D57AA88EF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98288B9-9DC0-41DF-BDC2-329675E142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A97B8C6-FF63-4B6A-913C-50CB2EB7BD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3734427-CEE3-45F9-8CDE-7DC2897161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5443404-2D71-4E54-86D6-DB0D769AA4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C94E908-A14E-4E7A-B4FC-BB9D82FD0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2E257B4-59EA-43CC-A20C-D2755D26B4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11037FBF-2F84-4578-9624-4E6D10766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26E3BDC-D7FC-4C7E-9F35-1D05C9D545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E39965B-216F-478B-8653-0F7B877C0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2116FC6-1CFC-4E87-8431-E7833BFB7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7829DA6-D97C-490E-BEEF-83832787DE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495B6D3-A3B6-4636-A210-AFC128284F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2462476-3252-49A1-93CE-4FA22B830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3C18803-7708-483D-8CE3-0992784BB5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B4024AE-5222-4804-AA42-E7A4C0B970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14FBE75-ECC4-4BB7-92B2-74D6CF6864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7061C60-9F4E-4144-B974-AFB802AF4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569669D-0864-3567-9050-23EA79198CF9}"/>
              </a:ext>
            </a:extLst>
          </p:cNvPr>
          <p:cNvSpPr>
            <a:spLocks noGrp="1"/>
          </p:cNvSpPr>
          <p:nvPr>
            <p:ph type="title"/>
          </p:nvPr>
        </p:nvSpPr>
        <p:spPr>
          <a:xfrm>
            <a:off x="457201" y="720772"/>
            <a:ext cx="3733078" cy="5531079"/>
          </a:xfrm>
        </p:spPr>
        <p:txBody>
          <a:bodyPr>
            <a:normAutofit/>
          </a:bodyPr>
          <a:lstStyle/>
          <a:p>
            <a:r>
              <a:rPr lang="en-GB"/>
              <a:t>Tournaments in your hands </a:t>
            </a:r>
            <a:br>
              <a:rPr lang="en-GB"/>
            </a:br>
            <a:endParaRPr lang="en-GB"/>
          </a:p>
        </p:txBody>
      </p:sp>
      <p:sp>
        <p:nvSpPr>
          <p:cNvPr id="198" name="Flowchart: Document 8">
            <a:extLst>
              <a:ext uri="{FF2B5EF4-FFF2-40B4-BE49-F238E27FC236}">
                <a16:creationId xmlns:a16="http://schemas.microsoft.com/office/drawing/2014/main" id="{6B91DA8E-00B5-4214-AFE5-535E47051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85106" y="-465509"/>
            <a:ext cx="6858001" cy="778901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155" name="Content Placeholder 2">
            <a:extLst>
              <a:ext uri="{FF2B5EF4-FFF2-40B4-BE49-F238E27FC236}">
                <a16:creationId xmlns:a16="http://schemas.microsoft.com/office/drawing/2014/main" id="{26344F78-71D7-0C26-47EC-AAD7BBD7AF52}"/>
              </a:ext>
            </a:extLst>
          </p:cNvPr>
          <p:cNvGraphicFramePr>
            <a:graphicFrameLocks noGrp="1"/>
          </p:cNvGraphicFramePr>
          <p:nvPr>
            <p:ph idx="1"/>
            <p:extLst>
              <p:ext uri="{D42A27DB-BD31-4B8C-83A1-F6EECF244321}">
                <p14:modId xmlns:p14="http://schemas.microsoft.com/office/powerpoint/2010/main" val="3324100102"/>
              </p:ext>
            </p:extLst>
          </p:nvPr>
        </p:nvGraphicFramePr>
        <p:xfrm>
          <a:off x="5165512" y="185047"/>
          <a:ext cx="6831118" cy="6059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328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a:extLst>
              <a:ext uri="{FF2B5EF4-FFF2-40B4-BE49-F238E27FC236}">
                <a16:creationId xmlns:a16="http://schemas.microsoft.com/office/drawing/2014/main" id="{21B645D3-580E-4657-9154-484648880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ight Triangle 11">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2269" y="-284218"/>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7870DA4-44E8-43FB-940A-4AF976695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78446"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5B6F3CB-912B-1C75-6BD1-9540918F557F}"/>
              </a:ext>
            </a:extLst>
          </p:cNvPr>
          <p:cNvSpPr>
            <a:spLocks noGrp="1"/>
          </p:cNvSpPr>
          <p:nvPr>
            <p:ph type="title"/>
          </p:nvPr>
        </p:nvSpPr>
        <p:spPr>
          <a:xfrm>
            <a:off x="2249052" y="218945"/>
            <a:ext cx="7329042" cy="783443"/>
          </a:xfrm>
        </p:spPr>
        <p:txBody>
          <a:bodyPr anchor="t">
            <a:normAutofit fontScale="90000"/>
          </a:bodyPr>
          <a:lstStyle/>
          <a:p>
            <a:pPr algn="ctr"/>
            <a:r>
              <a:rPr lang="en-GB">
                <a:solidFill>
                  <a:schemeClr val="tx2"/>
                </a:solidFill>
              </a:rPr>
              <a:t>Using smart contracts smartly</a:t>
            </a:r>
          </a:p>
        </p:txBody>
      </p:sp>
      <p:sp>
        <p:nvSpPr>
          <p:cNvPr id="4" name="TextBox 3">
            <a:extLst>
              <a:ext uri="{FF2B5EF4-FFF2-40B4-BE49-F238E27FC236}">
                <a16:creationId xmlns:a16="http://schemas.microsoft.com/office/drawing/2014/main" id="{28145F63-04EC-07EF-C319-A2B5D5FD5A8D}"/>
              </a:ext>
            </a:extLst>
          </p:cNvPr>
          <p:cNvSpPr txBox="1"/>
          <p:nvPr/>
        </p:nvSpPr>
        <p:spPr>
          <a:xfrm>
            <a:off x="434923" y="1385140"/>
            <a:ext cx="11806944" cy="5078313"/>
          </a:xfrm>
          <a:prstGeom prst="rect">
            <a:avLst/>
          </a:prstGeom>
          <a:noFill/>
        </p:spPr>
        <p:txBody>
          <a:bodyPr wrap="square" rtlCol="0">
            <a:spAutoFit/>
          </a:bodyPr>
          <a:lstStyle/>
          <a:p>
            <a:r>
              <a:rPr lang="en-GB"/>
              <a:t>Our vision is a system where trust in the institution isn’t required but trust in only the code</a:t>
            </a:r>
          </a:p>
          <a:p>
            <a:endParaRPr lang="en-GB"/>
          </a:p>
          <a:p>
            <a:r>
              <a:rPr lang="en-GB" b="1"/>
              <a:t>Smart contracts include </a:t>
            </a:r>
            <a:r>
              <a:rPr lang="en-GB"/>
              <a:t>:</a:t>
            </a:r>
          </a:p>
          <a:p>
            <a:endParaRPr lang="en-GB"/>
          </a:p>
          <a:p>
            <a:r>
              <a:rPr lang="en-GB"/>
              <a:t>Escrow Depositing System</a:t>
            </a:r>
          </a:p>
          <a:p>
            <a:pPr marL="400050" indent="-400050">
              <a:buFont typeface="+mj-lt"/>
              <a:buAutoNum type="romanUcPeriod"/>
            </a:pPr>
            <a:r>
              <a:rPr lang="en-GB"/>
              <a:t>Allowing users to deposit crypto (stable coins, tez) into the platform</a:t>
            </a:r>
          </a:p>
          <a:p>
            <a:pPr marL="400050" indent="-400050">
              <a:buFont typeface="+mj-lt"/>
              <a:buAutoNum type="romanUcPeriod"/>
            </a:pPr>
            <a:r>
              <a:rPr lang="en-GB"/>
              <a:t>Allowing users to withdraw crypto that they are only allowed</a:t>
            </a:r>
          </a:p>
          <a:p>
            <a:pPr marL="400050" indent="-400050">
              <a:buFont typeface="+mj-lt"/>
              <a:buAutoNum type="romanUcPeriod"/>
            </a:pPr>
            <a:r>
              <a:rPr lang="en-GB"/>
              <a:t>Receipt creation to show how much is owed to the user in a provable system</a:t>
            </a:r>
          </a:p>
          <a:p>
            <a:endParaRPr lang="en-GB"/>
          </a:p>
          <a:p>
            <a:r>
              <a:rPr lang="en-GB"/>
              <a:t>Tournament Creation and Payment System</a:t>
            </a:r>
          </a:p>
          <a:p>
            <a:pPr marL="400050" indent="-400050">
              <a:buFont typeface="+mj-lt"/>
              <a:buAutoNum type="romanUcPeriod"/>
            </a:pPr>
            <a:r>
              <a:rPr lang="en-GB"/>
              <a:t>Allowing users to join a tournament using their crypto as collateral to buy tickets</a:t>
            </a:r>
          </a:p>
          <a:p>
            <a:pPr marL="400050" indent="-400050">
              <a:buFont typeface="+mj-lt"/>
              <a:buAutoNum type="romanUcPeriod"/>
            </a:pPr>
            <a:r>
              <a:rPr lang="en-GB"/>
              <a:t>Allowing users to create their own tournament with their own settings</a:t>
            </a:r>
          </a:p>
          <a:p>
            <a:pPr marL="400050" indent="-400050">
              <a:buFont typeface="+mj-lt"/>
              <a:buAutoNum type="romanUcPeriod"/>
            </a:pPr>
            <a:r>
              <a:rPr lang="en-GB"/>
              <a:t>System to matchmake users with each other. </a:t>
            </a:r>
          </a:p>
          <a:p>
            <a:endParaRPr lang="en-GB"/>
          </a:p>
          <a:p>
            <a:r>
              <a:rPr lang="en-GB"/>
              <a:t> Validation</a:t>
            </a:r>
          </a:p>
          <a:p>
            <a:pPr marL="400050" indent="-400050">
              <a:buFont typeface="+mj-lt"/>
              <a:buAutoNum type="romanUcPeriod"/>
            </a:pPr>
            <a:r>
              <a:rPr lang="en-GB"/>
              <a:t>Allowing players to vote who won in a specific match</a:t>
            </a:r>
          </a:p>
          <a:p>
            <a:pPr marL="400050" indent="-400050">
              <a:buFont typeface="+mj-lt"/>
              <a:buAutoNum type="romanUcPeriod"/>
            </a:pPr>
            <a:r>
              <a:rPr lang="en-GB"/>
              <a:t>Allowing validators to have cases and check if voting was done accurately</a:t>
            </a:r>
          </a:p>
          <a:p>
            <a:pPr marL="400050" indent="-400050">
              <a:buFont typeface="+mj-lt"/>
              <a:buAutoNum type="romanUcPeriod"/>
            </a:pPr>
            <a:r>
              <a:rPr lang="en-GB"/>
              <a:t>Using the depositing system as collateral if bad actors are present</a:t>
            </a:r>
          </a:p>
        </p:txBody>
      </p:sp>
    </p:spTree>
    <p:extLst>
      <p:ext uri="{BB962C8B-B14F-4D97-AF65-F5344CB8AC3E}">
        <p14:creationId xmlns:p14="http://schemas.microsoft.com/office/powerpoint/2010/main" val="2179337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9" name="Rectangle 298">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01" name="Group 300">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02" name="Straight Connector 301">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32" name="Freeform: Shape 331">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334" name="Freeform: Shape 333">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336" name="Rectangle 335">
            <a:extLst>
              <a:ext uri="{FF2B5EF4-FFF2-40B4-BE49-F238E27FC236}">
                <a16:creationId xmlns:a16="http://schemas.microsoft.com/office/drawing/2014/main" id="{3BBF3378-C49E-4B97-A883-6393FBF18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38" name="Group 337">
            <a:extLst>
              <a:ext uri="{FF2B5EF4-FFF2-40B4-BE49-F238E27FC236}">
                <a16:creationId xmlns:a16="http://schemas.microsoft.com/office/drawing/2014/main" id="{DA3D4001-286E-4CB2-B293-3058BDDC82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39" name="Straight Connector 338">
              <a:extLst>
                <a:ext uri="{FF2B5EF4-FFF2-40B4-BE49-F238E27FC236}">
                  <a16:creationId xmlns:a16="http://schemas.microsoft.com/office/drawing/2014/main" id="{F81F6D9A-C297-4D43-A56B-E097477E9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BBD5299F-3CBD-431D-A276-1F6EBDE639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0579A460-D36C-4808-99FD-224968EC8D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4FACC58E-31A5-41E4-BCE1-9A0FF26F19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43EE866F-1BA5-4009-983D-0A270F2651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1E7DADAE-DB0C-47E3-AE16-C7B09A326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EAB89127-DBEE-47FB-951F-C4FEBC41E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368F6061-E9B4-4C8B-B421-CB81EF3715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54F431D3-EEE6-4416-BA2B-7B8942561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3A1230D-F162-470F-B26A-44F48789F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128856B-8BFD-40E1-993B-93F4DDEEC0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0AD4C0C2-878C-4A6F-998A-CDDC31ACD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7EE0349E-7D03-4F4E-BCAA-D6BAC3E05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FD4A5BD7-7EA2-4F4A-A88B-240C626054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5DE89C9-D993-4FE5-9E60-4816CB1A6F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574CA6C-639F-41A6-AED3-15C0E0E1B6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B3864BFB-5F88-4311-A2A0-12D067F91E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9B3E436-97A2-4763-9E55-2C470DF17D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462A8CC-9918-4941-9B4A-36FB3F8531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B0671973-544E-4370-8DB9-174DAB82F9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5505BD9-45DD-4763-90CB-FB9DB06615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022B701-1894-49C5-A67C-6B8377C7C5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90501CD9-45DC-4009-A410-08DB27A874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00BD35CA-BF52-4F44-B789-E3B98042D8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25AED4B0-30B1-4E36-86A4-42C2A91810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DA1A0260-34D8-4474-8C33-ED80F83092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FDCCA183-C630-4855-8BD6-0E4EEE59F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843E8B9F-C809-423A-ADAA-80CE5C0711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2621EBC9-CEB1-4BA5-82D6-9944A3C123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9" name="Freeform: Shape 368">
            <a:extLst>
              <a:ext uri="{FF2B5EF4-FFF2-40B4-BE49-F238E27FC236}">
                <a16:creationId xmlns:a16="http://schemas.microsoft.com/office/drawing/2014/main" id="{EB68BB96-3C54-47CE-A559-16FC5968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371" name="Group 370">
            <a:extLst>
              <a:ext uri="{FF2B5EF4-FFF2-40B4-BE49-F238E27FC236}">
                <a16:creationId xmlns:a16="http://schemas.microsoft.com/office/drawing/2014/main" id="{BDDD9304-3AB6-4BE9-833E-9C1B3EC42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72" name="Straight Connector 371">
              <a:extLst>
                <a:ext uri="{FF2B5EF4-FFF2-40B4-BE49-F238E27FC236}">
                  <a16:creationId xmlns:a16="http://schemas.microsoft.com/office/drawing/2014/main" id="{C7756000-2285-4D38-AD2B-91F47CF8B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F7A36A8-4BBE-49D8-94DA-606561AC09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61EE45E-0342-4F26-8CD3-85CDDF7E5A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89C5DC0E-03C0-4CEB-AD10-3A3C99994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E1CE081-E685-46D4-BAF7-54C65BD823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5486C88F-30DD-46C8-9B05-F885D4EB07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290BAD11-B30B-49DE-A566-E21BCDDCFA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31F821CC-6C37-4415-8DA6-EF6B42D87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C9ECD1FB-7FE8-477E-8E90-648AE4E93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381C9DD8-7FF3-44E6-9887-1CE07DBD95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654D87AF-08CE-4125-AF4B-8C8A9D340B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F3C9C908-1A58-4E28-969E-48E9BA61BB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3530AEF7-35DB-44E3-93EB-B3F0FBA9E5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6108D15E-72F2-45D7-9050-8322CB1F84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CC764F43-FB23-49CB-B2CA-ACFBFB412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64C60457-68FC-4E1F-9ABB-E79094AEB1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22C915FB-0611-4283-8EC1-88510A69FC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3CF80AC6-E542-456F-BEE8-E9CF46AC2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9EC6EED6-01FF-4941-A4AB-224D26EE1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F8D16FF7-D5D7-4A97-BB5E-A069EF13A4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D703DF22-27D8-481B-95B5-A4A7A62066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1F7256DA-C9DD-498F-A3B4-789819FE4C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EBEBA9FF-8036-4656-B1F1-87953464DC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575DABD2-EA79-4547-AFC6-53720AB60E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3060E1B5-52C7-4314-98B0-3AE8A0B630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033D416E-D8B5-4097-B7F0-1BA0357D36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A5862DFC-3406-4DC9-AA41-0CE64748AF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3C908427-368C-4792-A5E5-313F77FF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88CB189E-908B-495D-B023-05D3D2C1B4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02" name="Rectangle 401">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4" name="Rectangle 40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6" name="Right Triangle 405">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Flowchart: Document 407">
            <a:extLst>
              <a:ext uri="{FF2B5EF4-FFF2-40B4-BE49-F238E27FC236}">
                <a16:creationId xmlns:a16="http://schemas.microsoft.com/office/drawing/2014/main" id="{41FB6F01-9581-4ED4-833E-048E9F3C8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96105" y="1562107"/>
            <a:ext cx="6858000" cy="3733791"/>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410" name="Group 409">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11" name="Straight Connector 410">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41F68C3-BA81-3B49-416A-1104C6891E6C}"/>
              </a:ext>
            </a:extLst>
          </p:cNvPr>
          <p:cNvSpPr>
            <a:spLocks noGrp="1"/>
          </p:cNvSpPr>
          <p:nvPr>
            <p:ph type="title"/>
          </p:nvPr>
        </p:nvSpPr>
        <p:spPr>
          <a:xfrm>
            <a:off x="442579" y="2572187"/>
            <a:ext cx="5414249" cy="2232199"/>
          </a:xfrm>
        </p:spPr>
        <p:txBody>
          <a:bodyPr vert="horz" lIns="91440" tIns="45720" rIns="91440" bIns="45720" rtlCol="0" anchor="t">
            <a:normAutofit/>
          </a:bodyPr>
          <a:lstStyle/>
          <a:p>
            <a:pPr algn="ctr"/>
            <a:r>
              <a:rPr lang="en-US" sz="5400"/>
              <a:t>How our system works</a:t>
            </a:r>
          </a:p>
        </p:txBody>
      </p:sp>
      <p:pic>
        <p:nvPicPr>
          <p:cNvPr id="6" name="Graphic 5" descr="Network">
            <a:extLst>
              <a:ext uri="{FF2B5EF4-FFF2-40B4-BE49-F238E27FC236}">
                <a16:creationId xmlns:a16="http://schemas.microsoft.com/office/drawing/2014/main" id="{A251AC01-B264-2FEB-FF09-68792B7177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9157" y="301459"/>
            <a:ext cx="5810316" cy="5810316"/>
          </a:xfrm>
          <a:prstGeom prst="rect">
            <a:avLst/>
          </a:prstGeom>
        </p:spPr>
      </p:pic>
    </p:spTree>
    <p:extLst>
      <p:ext uri="{BB962C8B-B14F-4D97-AF65-F5344CB8AC3E}">
        <p14:creationId xmlns:p14="http://schemas.microsoft.com/office/powerpoint/2010/main" val="3083755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 name="Rectangle 118">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53" name="Group 120">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5" name="Straight Connector 121">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22">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23">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27">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128">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129">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130">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131">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132">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133">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134">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135">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138">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143">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145">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52" name="Freeform: Shape 151">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54" name="Freeform: Shape 153">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56" name="Freeform: Shape 155">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158" name="Group 157">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9" name="Straight Connector 158">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176">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178">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180">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182">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89" name="Rectangle 18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a:solidFill>
                <a:schemeClr val="tx1"/>
              </a:solidFill>
            </a:endParaRPr>
          </a:p>
        </p:txBody>
      </p:sp>
      <p:pic>
        <p:nvPicPr>
          <p:cNvPr id="84" name="Picture 4" descr="Graph on document with pen">
            <a:extLst>
              <a:ext uri="{FF2B5EF4-FFF2-40B4-BE49-F238E27FC236}">
                <a16:creationId xmlns:a16="http://schemas.microsoft.com/office/drawing/2014/main" id="{6D098CAC-859C-9237-5B15-1A50D1FFC7DC}"/>
              </a:ext>
            </a:extLst>
          </p:cNvPr>
          <p:cNvPicPr>
            <a:picLocks noChangeAspect="1"/>
          </p:cNvPicPr>
          <p:nvPr/>
        </p:nvPicPr>
        <p:blipFill rotWithShape="1">
          <a:blip r:embed="rId2"/>
          <a:srcRect t="1415" b="14315"/>
          <a:stretch/>
        </p:blipFill>
        <p:spPr>
          <a:xfrm>
            <a:off x="20" y="10"/>
            <a:ext cx="12191980" cy="6857989"/>
          </a:xfrm>
          <a:prstGeom prst="rect">
            <a:avLst/>
          </a:prstGeom>
        </p:spPr>
      </p:pic>
      <p:grpSp>
        <p:nvGrpSpPr>
          <p:cNvPr id="191" name="Group 190">
            <a:extLst>
              <a:ext uri="{FF2B5EF4-FFF2-40B4-BE49-F238E27FC236}">
                <a16:creationId xmlns:a16="http://schemas.microsoft.com/office/drawing/2014/main" id="{20C61190-C3C6-470C-AD7E-DE1774D3B8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2" name="Straight Connector 191">
              <a:extLst>
                <a:ext uri="{FF2B5EF4-FFF2-40B4-BE49-F238E27FC236}">
                  <a16:creationId xmlns:a16="http://schemas.microsoft.com/office/drawing/2014/main" id="{FBA79076-09E2-42F2-AB53-2AC97BBF9E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6EFE7B6-A678-4080-8095-C35AC6E62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F819F03-C610-41AD-8191-AA9D0505BB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C3F4891-5EFC-4D18-A624-398BDF1CA0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B7416C3-B1E9-4255-96DF-4E177FC3E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27C17DC8-7DA5-4B05-966A-FB28DD872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1CE5E79-B59D-401A-BCC0-2D95B96A6C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3BD0973-E146-44AE-8BD5-665926060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0B00FB7-2DA7-477B-8D71-0F3C3442F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B9C836F-E0FA-4F43-8595-37B03CFFB7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56D2723-3E4D-48B1-A6D2-1A24F3DA37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E33C010-3B40-4B74-AFED-9A12421E8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B75A24DA-3AD1-4146-9C36-1FF666EDB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C312543-C4C1-48AB-A32C-CEBC25977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3B4AB31-8C5A-4150-95D6-D57F6C25CB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D04B4EB-7F4A-4631-8A31-10795C50E1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F7E2406-347A-4008-A837-B169329A8B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83A29D85-8791-40DE-8AC1-55E01EF5FB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456E209-65A9-41F0-95CA-06832E2C62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48FBE92-306C-410A-A46C-78FA64751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DEEC058-0746-4C6F-B438-432F7C5BB6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05675A2-165F-45F4-B82A-CADDAC635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13">
              <a:extLst>
                <a:ext uri="{FF2B5EF4-FFF2-40B4-BE49-F238E27FC236}">
                  <a16:creationId xmlns:a16="http://schemas.microsoft.com/office/drawing/2014/main" id="{A7B04075-3949-4CE8-BC5D-8CC7C69B4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2095348-F370-432D-AB24-DF01B3569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15">
              <a:extLst>
                <a:ext uri="{FF2B5EF4-FFF2-40B4-BE49-F238E27FC236}">
                  <a16:creationId xmlns:a16="http://schemas.microsoft.com/office/drawing/2014/main" id="{80338639-8676-4CBD-A1C3-38D647AC9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8CD5D49-5B76-4AC2-AC0F-021E858B67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17">
              <a:extLst>
                <a:ext uri="{FF2B5EF4-FFF2-40B4-BE49-F238E27FC236}">
                  <a16:creationId xmlns:a16="http://schemas.microsoft.com/office/drawing/2014/main" id="{7F0315B3-012B-4122-9034-0EA1ED049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7F3B018-21CC-4BB8-B439-99AEF58B1F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19">
              <a:extLst>
                <a:ext uri="{FF2B5EF4-FFF2-40B4-BE49-F238E27FC236}">
                  <a16:creationId xmlns:a16="http://schemas.microsoft.com/office/drawing/2014/main" id="{C0B51FB9-22BD-46DF-BE69-B2A00DA04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1" name="Rectangle 221">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62DA5-7EDB-2BB4-4D5A-BAA318ED45A0}"/>
              </a:ext>
            </a:extLst>
          </p:cNvPr>
          <p:cNvSpPr>
            <a:spLocks noGrp="1"/>
          </p:cNvSpPr>
          <p:nvPr>
            <p:ph type="title"/>
          </p:nvPr>
        </p:nvSpPr>
        <p:spPr>
          <a:xfrm>
            <a:off x="1524000" y="728905"/>
            <a:ext cx="9144000" cy="3184274"/>
          </a:xfrm>
        </p:spPr>
        <p:txBody>
          <a:bodyPr vert="horz" lIns="91440" tIns="45720" rIns="91440" bIns="45720" rtlCol="0" anchor="b">
            <a:normAutofit/>
          </a:bodyPr>
          <a:lstStyle/>
          <a:p>
            <a:pPr algn="ctr"/>
            <a:r>
              <a:rPr lang="en-US" sz="5400"/>
              <a:t>Escrow Depositing System</a:t>
            </a:r>
          </a:p>
        </p:txBody>
      </p:sp>
    </p:spTree>
    <p:extLst>
      <p:ext uri="{BB962C8B-B14F-4D97-AF65-F5344CB8AC3E}">
        <p14:creationId xmlns:p14="http://schemas.microsoft.com/office/powerpoint/2010/main" val="3336488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Rectangle 9">
            <a:extLst>
              <a:ext uri="{FF2B5EF4-FFF2-40B4-BE49-F238E27FC236}">
                <a16:creationId xmlns:a16="http://schemas.microsoft.com/office/drawing/2014/main" id="{181CC2FD-F5D2-4415-8486-46858CC42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Right Triangle 11">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2269" y="-284218"/>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13">
            <a:extLst>
              <a:ext uri="{FF2B5EF4-FFF2-40B4-BE49-F238E27FC236}">
                <a16:creationId xmlns:a16="http://schemas.microsoft.com/office/drawing/2014/main" id="{E1063619-981B-4E62-A26E-E345BB3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90211" y="0"/>
            <a:ext cx="4039677" cy="1269438"/>
          </a:xfrm>
          <a:custGeom>
            <a:avLst/>
            <a:gdLst>
              <a:gd name="connsiteX0" fmla="*/ 2019838 w 4039677"/>
              <a:gd name="connsiteY0" fmla="*/ 0 h 1269438"/>
              <a:gd name="connsiteX1" fmla="*/ 3994238 w 4039677"/>
              <a:gd name="connsiteY1" fmla="*/ 1175114 h 1269438"/>
              <a:gd name="connsiteX2" fmla="*/ 4039677 w 4039677"/>
              <a:gd name="connsiteY2" fmla="*/ 1269438 h 1269438"/>
              <a:gd name="connsiteX3" fmla="*/ 3004689 w 4039677"/>
              <a:gd name="connsiteY3" fmla="*/ 1269438 h 1269438"/>
              <a:gd name="connsiteX4" fmla="*/ 3000461 w 4039677"/>
              <a:gd name="connsiteY4" fmla="*/ 1264787 h 1269438"/>
              <a:gd name="connsiteX5" fmla="*/ 2019838 w 4039677"/>
              <a:gd name="connsiteY5" fmla="*/ 858599 h 1269438"/>
              <a:gd name="connsiteX6" fmla="*/ 1039216 w 4039677"/>
              <a:gd name="connsiteY6" fmla="*/ 1264787 h 1269438"/>
              <a:gd name="connsiteX7" fmla="*/ 1034988 w 4039677"/>
              <a:gd name="connsiteY7" fmla="*/ 1269438 h 1269438"/>
              <a:gd name="connsiteX8" fmla="*/ 0 w 4039677"/>
              <a:gd name="connsiteY8" fmla="*/ 1269438 h 1269438"/>
              <a:gd name="connsiteX9" fmla="*/ 45438 w 4039677"/>
              <a:gd name="connsiteY9" fmla="*/ 1175114 h 1269438"/>
              <a:gd name="connsiteX10" fmla="*/ 2019838 w 4039677"/>
              <a:gd name="connsiteY10" fmla="*/ 0 h 126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9677" h="1269438">
                <a:moveTo>
                  <a:pt x="2019838" y="0"/>
                </a:moveTo>
                <a:cubicBezTo>
                  <a:pt x="2872410" y="0"/>
                  <a:pt x="3614002" y="475164"/>
                  <a:pt x="3994238" y="1175114"/>
                </a:cubicBezTo>
                <a:lnTo>
                  <a:pt x="4039677" y="1269438"/>
                </a:lnTo>
                <a:lnTo>
                  <a:pt x="3004689" y="1269438"/>
                </a:lnTo>
                <a:lnTo>
                  <a:pt x="3000461" y="1264787"/>
                </a:lnTo>
                <a:cubicBezTo>
                  <a:pt x="2749498" y="1013823"/>
                  <a:pt x="2402795" y="858599"/>
                  <a:pt x="2019838" y="858599"/>
                </a:cubicBezTo>
                <a:cubicBezTo>
                  <a:pt x="1636881" y="858599"/>
                  <a:pt x="1290179" y="1013823"/>
                  <a:pt x="1039216" y="1264787"/>
                </a:cubicBezTo>
                <a:lnTo>
                  <a:pt x="1034988" y="1269438"/>
                </a:lnTo>
                <a:lnTo>
                  <a:pt x="0" y="1269438"/>
                </a:lnTo>
                <a:lnTo>
                  <a:pt x="45438" y="1175114"/>
                </a:lnTo>
                <a:cubicBezTo>
                  <a:pt x="425674" y="475164"/>
                  <a:pt x="1167266" y="0"/>
                  <a:pt x="2019838" y="0"/>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1"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6CEAA7B-DB5F-FC65-F8B4-1B97080993BA}"/>
              </a:ext>
            </a:extLst>
          </p:cNvPr>
          <p:cNvSpPr>
            <a:spLocks noGrp="1"/>
          </p:cNvSpPr>
          <p:nvPr>
            <p:ph type="title"/>
          </p:nvPr>
        </p:nvSpPr>
        <p:spPr>
          <a:xfrm>
            <a:off x="212982" y="150357"/>
            <a:ext cx="9781397" cy="857149"/>
          </a:xfrm>
        </p:spPr>
        <p:txBody>
          <a:bodyPr anchor="b">
            <a:normAutofit/>
          </a:bodyPr>
          <a:lstStyle/>
          <a:p>
            <a:r>
              <a:rPr lang="en-GB">
                <a:solidFill>
                  <a:schemeClr val="tx2"/>
                </a:solidFill>
              </a:rPr>
              <a:t>How does the escrow system work?</a:t>
            </a:r>
          </a:p>
        </p:txBody>
      </p:sp>
      <p:sp>
        <p:nvSpPr>
          <p:cNvPr id="3" name="Content Placeholder 2">
            <a:extLst>
              <a:ext uri="{FF2B5EF4-FFF2-40B4-BE49-F238E27FC236}">
                <a16:creationId xmlns:a16="http://schemas.microsoft.com/office/drawing/2014/main" id="{90E7CA2D-301C-4708-01A7-68BFB8FBE44C}"/>
              </a:ext>
            </a:extLst>
          </p:cNvPr>
          <p:cNvSpPr>
            <a:spLocks noGrp="1"/>
          </p:cNvSpPr>
          <p:nvPr>
            <p:ph idx="1"/>
          </p:nvPr>
        </p:nvSpPr>
        <p:spPr>
          <a:xfrm>
            <a:off x="304572" y="1214362"/>
            <a:ext cx="11694900" cy="1186115"/>
          </a:xfrm>
        </p:spPr>
        <p:txBody>
          <a:bodyPr anchor="t">
            <a:normAutofit fontScale="92500"/>
          </a:bodyPr>
          <a:lstStyle/>
          <a:p>
            <a:pPr marL="0" indent="0">
              <a:buNone/>
            </a:pPr>
            <a:r>
              <a:rPr lang="en-GB" sz="1800">
                <a:solidFill>
                  <a:schemeClr val="tx2"/>
                </a:solidFill>
              </a:rPr>
              <a:t>Our system built on smart contracts eliminates the middle man, ensuring decentralization and security of funds, the Tezos blockchain specifically allows for fast deposits and withdrawals at anytime. Transparent and provable transactions enable the pay-out system to be more trusted and safe rather than regular centralized systems.</a:t>
            </a:r>
          </a:p>
        </p:txBody>
      </p:sp>
      <p:graphicFrame>
        <p:nvGraphicFramePr>
          <p:cNvPr id="53" name="TextBox 3">
            <a:extLst>
              <a:ext uri="{FF2B5EF4-FFF2-40B4-BE49-F238E27FC236}">
                <a16:creationId xmlns:a16="http://schemas.microsoft.com/office/drawing/2014/main" id="{2CF0D72D-1EFB-4745-E03D-5EDD2864F6EE}"/>
              </a:ext>
            </a:extLst>
          </p:cNvPr>
          <p:cNvGraphicFramePr/>
          <p:nvPr>
            <p:extLst>
              <p:ext uri="{D42A27DB-BD31-4B8C-83A1-F6EECF244321}">
                <p14:modId xmlns:p14="http://schemas.microsoft.com/office/powerpoint/2010/main" val="1184640838"/>
              </p:ext>
            </p:extLst>
          </p:nvPr>
        </p:nvGraphicFramePr>
        <p:xfrm>
          <a:off x="382555" y="2905259"/>
          <a:ext cx="11633530" cy="2585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6951985"/>
      </p:ext>
    </p:extLst>
  </p:cSld>
  <p:clrMapOvr>
    <a:masterClrMapping/>
  </p:clrMapOvr>
</p:sld>
</file>

<file path=ppt/theme/theme1.xml><?xml version="1.0" encoding="utf-8"?>
<a:theme xmlns:a="http://schemas.openxmlformats.org/drawingml/2006/main" name="SineVTI">
  <a:themeElements>
    <a:clrScheme name="AnalogousFromDarkSeedLeftStep">
      <a:dk1>
        <a:srgbClr val="000000"/>
      </a:dk1>
      <a:lt1>
        <a:srgbClr val="FFFFFF"/>
      </a:lt1>
      <a:dk2>
        <a:srgbClr val="221B33"/>
      </a:dk2>
      <a:lt2>
        <a:srgbClr val="F0F3F2"/>
      </a:lt2>
      <a:accent1>
        <a:srgbClr val="E72989"/>
      </a:accent1>
      <a:accent2>
        <a:srgbClr val="D517C7"/>
      </a:accent2>
      <a:accent3>
        <a:srgbClr val="A629E7"/>
      </a:accent3>
      <a:accent4>
        <a:srgbClr val="4F24D7"/>
      </a:accent4>
      <a:accent5>
        <a:srgbClr val="294AE7"/>
      </a:accent5>
      <a:accent6>
        <a:srgbClr val="1787D5"/>
      </a:accent6>
      <a:hlink>
        <a:srgbClr val="3F40BF"/>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1635</Words>
  <Application>Microsoft Office PowerPoint</Application>
  <PresentationFormat>Widescreen</PresentationFormat>
  <Paragraphs>173</Paragraphs>
  <Slides>24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Avenir Next LT Pro</vt:lpstr>
      <vt:lpstr>Calibri</vt:lpstr>
      <vt:lpstr>Calibri Light</vt:lpstr>
      <vt:lpstr>Posterama</vt:lpstr>
      <vt:lpstr>Wingdings</vt:lpstr>
      <vt:lpstr>SineVTI</vt:lpstr>
      <vt:lpstr>Custom Design</vt:lpstr>
      <vt:lpstr> TezTournaments </vt:lpstr>
      <vt:lpstr>Who are we?</vt:lpstr>
      <vt:lpstr>What are we creating?</vt:lpstr>
      <vt:lpstr>Why on the Tezos Blockchain?</vt:lpstr>
      <vt:lpstr>Tournaments in your hands  </vt:lpstr>
      <vt:lpstr>Using smart contracts smartly</vt:lpstr>
      <vt:lpstr>How our system works</vt:lpstr>
      <vt:lpstr>Escrow Depositing System</vt:lpstr>
      <vt:lpstr>How does the escrow system work?</vt:lpstr>
      <vt:lpstr>PowerPoint Presentation</vt:lpstr>
      <vt:lpstr>Tournament System</vt:lpstr>
      <vt:lpstr>Tournament Creation </vt:lpstr>
      <vt:lpstr>How do you join a tournament?</vt:lpstr>
      <vt:lpstr>PowerPoint Presentation</vt:lpstr>
      <vt:lpstr>A Validation System using PoS </vt:lpstr>
      <vt:lpstr>How are tournament matches won?</vt:lpstr>
      <vt:lpstr>PowerPoint Presentation</vt:lpstr>
      <vt:lpstr>Incentivising validators to not lie</vt:lpstr>
      <vt:lpstr>How the validation process works</vt:lpstr>
      <vt:lpstr>Validating validators</vt:lpstr>
      <vt:lpstr>UI design</vt:lpstr>
      <vt:lpstr>Home Page (Logged In)</vt:lpstr>
      <vt:lpstr>Home Page (Logged Out)</vt:lpstr>
      <vt:lpstr>Store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tezTournaments</dc:title>
  <dc:creator>Krishna Regmi</dc:creator>
  <cp:lastModifiedBy>Subeen Regmi</cp:lastModifiedBy>
  <cp:revision>1</cp:revision>
  <dcterms:created xsi:type="dcterms:W3CDTF">2022-12-01T11:44:13Z</dcterms:created>
  <dcterms:modified xsi:type="dcterms:W3CDTF">2022-12-03T23:07:07Z</dcterms:modified>
</cp:coreProperties>
</file>